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qanwNaEvUk6rNdgN2LtLplxwt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AF04BC-11F7-480F-B8C0-B8D2BC89EE20}">
  <a:tblStyle styleId="{2EAF04BC-11F7-480F-B8C0-B8D2BC89EE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40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67341d7eb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67341d7e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6c6951695_0_10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6c6951695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6c6951695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6c6951695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6c695169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6c695169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6faed30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6faed30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6c6951695_0_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6c6951695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70ea0ef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70ea0ef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 SW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6c6951695_0_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6c6951695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6c6951695_0_8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6c6951695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6c6951695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6c6951695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6c6951695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56c6951695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67341d7e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67341d7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6c6951695_0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6c6951695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JW</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JW</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SW</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6c6951695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6c6951695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6c6951695_0_8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6c6951695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JW</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6c6951695_0_9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56c6951695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56c6951695_0_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56c6951695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6c6951695_0_9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6c6951695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67341d7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567341d7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JT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6c6951695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6c6951695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6c6951695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6c695169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6c6951695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6c6951695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ymaths.co.uk/" TargetMode="External"/><Relationship Id="rId7" Type="http://schemas.openxmlformats.org/officeDocument/2006/relationships/hyperlink" Target="https://home.oxfordowl.co.uk/learning-at-home-8-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ictgames.com/mobilePage/literacy.html" TargetMode="External"/><Relationship Id="rId5" Type="http://schemas.openxmlformats.org/officeDocument/2006/relationships/hyperlink" Target="https://www.bbc.co.uk/bitesize/subjects/zjxhfg8" TargetMode="External"/><Relationship Id="rId4" Type="http://schemas.openxmlformats.org/officeDocument/2006/relationships/hyperlink" Target="https://www.topmarks.co.uk/maths-games/daily1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2567341d7eb_0_87"/>
          <p:cNvPicPr preferRelativeResize="0"/>
          <p:nvPr/>
        </p:nvPicPr>
        <p:blipFill rotWithShape="1">
          <a:blip r:embed="rId3">
            <a:alphaModFix/>
          </a:blip>
          <a:srcRect l="23422" t="12900" r="24642" b="57653"/>
          <a:stretch/>
        </p:blipFill>
        <p:spPr>
          <a:xfrm>
            <a:off x="0" y="2115466"/>
            <a:ext cx="9144000" cy="2917809"/>
          </a:xfrm>
          <a:prstGeom prst="rect">
            <a:avLst/>
          </a:prstGeom>
          <a:noFill/>
          <a:ln>
            <a:noFill/>
          </a:ln>
        </p:spPr>
      </p:pic>
      <p:sp>
        <p:nvSpPr>
          <p:cNvPr id="55" name="Google Shape;55;g2567341d7eb_0_87"/>
          <p:cNvSpPr/>
          <p:nvPr/>
        </p:nvSpPr>
        <p:spPr>
          <a:xfrm>
            <a:off x="191113" y="578028"/>
            <a:ext cx="8761785" cy="71770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A64D79"/>
                </a:solidFill>
                <a:latin typeface="Comic Sans MS"/>
              </a:rPr>
              <a:t>Welcome to Year Four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56c6951695_0_1037"/>
          <p:cNvSpPr txBox="1">
            <a:spLocks noGrp="1"/>
          </p:cNvSpPr>
          <p:nvPr>
            <p:ph type="title"/>
          </p:nvPr>
        </p:nvSpPr>
        <p:spPr>
          <a:xfrm>
            <a:off x="311700" y="345025"/>
            <a:ext cx="8520600" cy="572700"/>
          </a:xfrm>
          <a:prstGeom prst="rect">
            <a:avLst/>
          </a:prstGeom>
          <a:solidFill>
            <a:srgbClr val="FFD966"/>
          </a:solidFill>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a:latin typeface="Comic Sans MS"/>
                <a:ea typeface="Comic Sans MS"/>
                <a:cs typeface="Comic Sans MS"/>
                <a:sym typeface="Comic Sans MS"/>
              </a:rPr>
              <a:t>Grow Your Reading in Year Four</a:t>
            </a:r>
            <a:endParaRPr>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136" name="Google Shape;136;g256c6951695_0_1037"/>
          <p:cNvPicPr preferRelativeResize="0"/>
          <p:nvPr/>
        </p:nvPicPr>
        <p:blipFill>
          <a:blip r:embed="rId3">
            <a:alphaModFix/>
          </a:blip>
          <a:stretch>
            <a:fillRect/>
          </a:stretch>
        </p:blipFill>
        <p:spPr>
          <a:xfrm>
            <a:off x="1404063" y="1284973"/>
            <a:ext cx="6335869"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6c6951695_0_711"/>
          <p:cNvSpPr txBox="1">
            <a:spLocks noGrp="1"/>
          </p:cNvSpPr>
          <p:nvPr>
            <p:ph type="title"/>
          </p:nvPr>
        </p:nvSpPr>
        <p:spPr>
          <a:xfrm>
            <a:off x="311700" y="358600"/>
            <a:ext cx="8520600" cy="572700"/>
          </a:xfrm>
          <a:prstGeom prst="rect">
            <a:avLst/>
          </a:prstGeom>
          <a:solidFill>
            <a:srgbClr val="E0666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Grow Your Writing in Year Four </a:t>
            </a:r>
            <a:endParaRPr>
              <a:latin typeface="Comic Sans MS"/>
              <a:ea typeface="Comic Sans MS"/>
              <a:cs typeface="Comic Sans MS"/>
              <a:sym typeface="Comic Sans MS"/>
            </a:endParaRPr>
          </a:p>
        </p:txBody>
      </p:sp>
      <p:sp>
        <p:nvSpPr>
          <p:cNvPr id="142" name="Google Shape;142;g256c6951695_0_711"/>
          <p:cNvSpPr txBox="1">
            <a:spLocks noGrp="1"/>
          </p:cNvSpPr>
          <p:nvPr>
            <p:ph type="body" idx="1"/>
          </p:nvPr>
        </p:nvSpPr>
        <p:spPr>
          <a:xfrm>
            <a:off x="311700" y="1044250"/>
            <a:ext cx="8520600" cy="3865800"/>
          </a:xfrm>
          <a:prstGeom prst="rect">
            <a:avLst/>
          </a:prstGeom>
        </p:spPr>
        <p:txBody>
          <a:bodyPr spcFirstLastPara="1" wrap="square" lIns="91425" tIns="90000" rIns="91425" bIns="91425" anchor="ctr" anchorCtr="0">
            <a:normAutofit lnSpcReduction="20000"/>
          </a:bodyPr>
          <a:lstStyle/>
          <a:p>
            <a:pPr marL="0" lvl="0" indent="0" algn="ctr" rtl="0">
              <a:lnSpc>
                <a:spcPct val="150000"/>
              </a:lnSpc>
              <a:spcBef>
                <a:spcPts val="0"/>
              </a:spcBef>
              <a:spcAft>
                <a:spcPts val="0"/>
              </a:spcAft>
              <a:buClr>
                <a:schemeClr val="dk1"/>
              </a:buClr>
              <a:buSzPts val="1100"/>
              <a:buFont typeface="Arial"/>
              <a:buNone/>
            </a:pPr>
            <a:r>
              <a:rPr lang="en-GB" sz="1500">
                <a:solidFill>
                  <a:srgbClr val="FF0000"/>
                </a:solidFill>
                <a:latin typeface="Comic Sans MS"/>
                <a:ea typeface="Comic Sans MS"/>
                <a:cs typeface="Comic Sans MS"/>
                <a:sym typeface="Comic Sans MS"/>
              </a:rPr>
              <a:t>Children are provided with many opportunities to develop and apply their writing skills across the curriculum. It is our ambition that they are able to speak, read and write fluently so that they can communicate their ideas and emotions effectively.</a:t>
            </a:r>
            <a:endParaRPr sz="1400" b="1">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None/>
            </a:pPr>
            <a:endParaRPr sz="9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purpose and audience</a:t>
            </a:r>
            <a:endParaRPr sz="2000" b="1">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                                         range of punctuation</a:t>
            </a:r>
            <a:r>
              <a:rPr lang="en-GB" sz="2000">
                <a:solidFill>
                  <a:srgbClr val="0000FF"/>
                </a:solidFill>
                <a:latin typeface="Comic Sans MS"/>
                <a:ea typeface="Comic Sans MS"/>
                <a:cs typeface="Comic Sans MS"/>
                <a:sym typeface="Comic Sans MS"/>
              </a:rPr>
              <a:t> (! , () ? “‘)</a:t>
            </a:r>
            <a:endParaRPr sz="2000" b="1">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settings, characters </a:t>
            </a:r>
            <a:endParaRPr sz="2000" b="1">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                                                         		paragraphs</a:t>
            </a:r>
            <a:endParaRPr sz="2000" b="1">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correct tense</a:t>
            </a:r>
            <a:r>
              <a:rPr lang="en-GB" sz="2000">
                <a:solidFill>
                  <a:srgbClr val="0000FF"/>
                </a:solidFill>
                <a:latin typeface="Comic Sans MS"/>
                <a:ea typeface="Comic Sans MS"/>
                <a:cs typeface="Comic Sans MS"/>
                <a:sym typeface="Comic Sans MS"/>
              </a:rPr>
              <a:t> </a:t>
            </a:r>
            <a:endParaRPr sz="2000">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                                        					 coherent plot</a:t>
            </a:r>
            <a:endParaRPr sz="2000">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variety of non- fiction and poetry</a:t>
            </a:r>
            <a:r>
              <a:rPr lang="en-GB" sz="2000">
                <a:solidFill>
                  <a:srgbClr val="0000FF"/>
                </a:solidFill>
                <a:latin typeface="Comic Sans MS"/>
                <a:ea typeface="Comic Sans MS"/>
                <a:cs typeface="Comic Sans MS"/>
                <a:sym typeface="Comic Sans MS"/>
              </a:rPr>
              <a:t> </a:t>
            </a:r>
            <a:endParaRPr sz="2000">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a:solidFill>
                  <a:srgbClr val="0000FF"/>
                </a:solidFill>
                <a:latin typeface="Comic Sans MS"/>
                <a:ea typeface="Comic Sans MS"/>
                <a:cs typeface="Comic Sans MS"/>
                <a:sym typeface="Comic Sans MS"/>
              </a:rPr>
              <a:t>                                                                              </a:t>
            </a:r>
            <a:r>
              <a:rPr lang="en-GB" sz="2000" b="1">
                <a:solidFill>
                  <a:srgbClr val="0000FF"/>
                </a:solidFill>
                <a:latin typeface="Comic Sans MS"/>
                <a:ea typeface="Comic Sans MS"/>
                <a:cs typeface="Comic Sans MS"/>
                <a:sym typeface="Comic Sans MS"/>
              </a:rPr>
              <a:t>statutory spellings</a:t>
            </a:r>
            <a:endParaRPr sz="2000">
              <a:solidFill>
                <a:srgbClr val="00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000" b="1">
                <a:solidFill>
                  <a:srgbClr val="0000FF"/>
                </a:solidFill>
                <a:latin typeface="Comic Sans MS"/>
                <a:ea typeface="Comic Sans MS"/>
                <a:cs typeface="Comic Sans MS"/>
                <a:sym typeface="Comic Sans MS"/>
              </a:rPr>
              <a:t>form and join letter correctly  </a:t>
            </a:r>
            <a:r>
              <a:rPr lang="en-GB" sz="2000">
                <a:solidFill>
                  <a:srgbClr val="0000FF"/>
                </a:solidFill>
                <a:latin typeface="Comic Sans MS"/>
                <a:ea typeface="Comic Sans MS"/>
                <a:cs typeface="Comic Sans MS"/>
                <a:sym typeface="Comic Sans MS"/>
              </a:rPr>
              <a:t>  </a:t>
            </a:r>
            <a:r>
              <a:rPr lang="en-GB" sz="1400">
                <a:solidFill>
                  <a:schemeClr val="dk1"/>
                </a:solidFill>
                <a:latin typeface="Comic Sans MS"/>
                <a:ea typeface="Comic Sans MS"/>
                <a:cs typeface="Comic Sans MS"/>
                <a:sym typeface="Comic Sans MS"/>
              </a:rPr>
              <a:t>                                                              </a:t>
            </a:r>
            <a:endParaRPr sz="1400">
              <a:solidFill>
                <a:schemeClr val="dk1"/>
              </a:solidFill>
              <a:latin typeface="Comic Sans MS"/>
              <a:ea typeface="Comic Sans MS"/>
              <a:cs typeface="Comic Sans MS"/>
              <a:sym typeface="Comic Sans MS"/>
            </a:endParaRPr>
          </a:p>
        </p:txBody>
      </p:sp>
      <p:sp>
        <p:nvSpPr>
          <p:cNvPr id="143" name="Google Shape;143;g256c6951695_0_711"/>
          <p:cNvSpPr txBox="1"/>
          <p:nvPr/>
        </p:nvSpPr>
        <p:spPr>
          <a:xfrm>
            <a:off x="8354150" y="311550"/>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144" name="Google Shape;144;g256c6951695_0_711"/>
          <p:cNvPicPr preferRelativeResize="0"/>
          <p:nvPr/>
        </p:nvPicPr>
        <p:blipFill>
          <a:blip r:embed="rId3">
            <a:alphaModFix/>
          </a:blip>
          <a:stretch>
            <a:fillRect/>
          </a:stretch>
        </p:blipFill>
        <p:spPr>
          <a:xfrm>
            <a:off x="7014200" y="179775"/>
            <a:ext cx="1818095"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256c6951695_0_58"/>
          <p:cNvPicPr preferRelativeResize="0"/>
          <p:nvPr/>
        </p:nvPicPr>
        <p:blipFill rotWithShape="1">
          <a:blip r:embed="rId3">
            <a:alphaModFix/>
          </a:blip>
          <a:srcRect t="30116" b="22080"/>
          <a:stretch/>
        </p:blipFill>
        <p:spPr>
          <a:xfrm>
            <a:off x="5220281" y="2425400"/>
            <a:ext cx="2818119" cy="1347150"/>
          </a:xfrm>
          <a:prstGeom prst="rect">
            <a:avLst/>
          </a:prstGeom>
          <a:noFill/>
          <a:ln>
            <a:noFill/>
          </a:ln>
        </p:spPr>
      </p:pic>
      <p:sp>
        <p:nvSpPr>
          <p:cNvPr id="150" name="Google Shape;150;g256c6951695_0_58"/>
          <p:cNvSpPr txBox="1">
            <a:spLocks noGrp="1"/>
          </p:cNvSpPr>
          <p:nvPr>
            <p:ph type="title"/>
          </p:nvPr>
        </p:nvSpPr>
        <p:spPr>
          <a:xfrm>
            <a:off x="311700" y="297700"/>
            <a:ext cx="8520600" cy="572700"/>
          </a:xfrm>
          <a:prstGeom prst="rect">
            <a:avLst/>
          </a:prstGeom>
          <a:solidFill>
            <a:srgbClr val="9FC5E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Grow Your Maths in Year Four</a:t>
            </a:r>
            <a:endParaRPr>
              <a:latin typeface="Comic Sans MS"/>
              <a:ea typeface="Comic Sans MS"/>
              <a:cs typeface="Comic Sans MS"/>
              <a:sym typeface="Comic Sans MS"/>
            </a:endParaRPr>
          </a:p>
        </p:txBody>
      </p:sp>
      <p:sp>
        <p:nvSpPr>
          <p:cNvPr id="151" name="Google Shape;151;g256c6951695_0_58"/>
          <p:cNvSpPr txBox="1">
            <a:spLocks noGrp="1"/>
          </p:cNvSpPr>
          <p:nvPr>
            <p:ph type="body" idx="1"/>
          </p:nvPr>
        </p:nvSpPr>
        <p:spPr>
          <a:xfrm>
            <a:off x="311700" y="999975"/>
            <a:ext cx="8520600" cy="16383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GB">
                <a:solidFill>
                  <a:schemeClr val="dk1"/>
                </a:solidFill>
                <a:latin typeface="Comic Sans MS"/>
                <a:ea typeface="Comic Sans MS"/>
                <a:cs typeface="Comic Sans MS"/>
                <a:sym typeface="Comic Sans MS"/>
              </a:rPr>
              <a:t>Maths will continue to be taught through a mastery approach. Children will continue to learn through practical activities using familiar resources to build on and deepen concepts, understanding, skills and knowledge from year 3.</a:t>
            </a:r>
            <a:endParaRPr>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ct val="59296"/>
              <a:buFont typeface="Arial"/>
              <a:buNone/>
            </a:pPr>
            <a:r>
              <a:rPr lang="en-GB" sz="1855">
                <a:solidFill>
                  <a:srgbClr val="FF0000"/>
                </a:solidFill>
                <a:latin typeface="Comic Sans MS"/>
                <a:ea typeface="Comic Sans MS"/>
                <a:cs typeface="Comic Sans MS"/>
                <a:sym typeface="Comic Sans MS"/>
              </a:rPr>
              <a:t>We want our children to be confident mathematicians who are able to apply their skills to solve problems, learning from mistakes and showing resilience.</a:t>
            </a:r>
            <a:endParaRPr sz="1855">
              <a:solidFill>
                <a:srgbClr val="FF0000"/>
              </a:solidFill>
              <a:latin typeface="Comic Sans MS"/>
              <a:ea typeface="Comic Sans MS"/>
              <a:cs typeface="Comic Sans MS"/>
              <a:sym typeface="Comic Sans MS"/>
            </a:endParaRPr>
          </a:p>
        </p:txBody>
      </p:sp>
      <p:pic>
        <p:nvPicPr>
          <p:cNvPr id="152" name="Google Shape;152;g256c6951695_0_58"/>
          <p:cNvPicPr preferRelativeResize="0"/>
          <p:nvPr/>
        </p:nvPicPr>
        <p:blipFill>
          <a:blip r:embed="rId4">
            <a:alphaModFix/>
          </a:blip>
          <a:stretch>
            <a:fillRect/>
          </a:stretch>
        </p:blipFill>
        <p:spPr>
          <a:xfrm>
            <a:off x="364725" y="3010850"/>
            <a:ext cx="2450176" cy="1545826"/>
          </a:xfrm>
          <a:prstGeom prst="rect">
            <a:avLst/>
          </a:prstGeom>
          <a:noFill/>
          <a:ln>
            <a:noFill/>
          </a:ln>
        </p:spPr>
      </p:pic>
      <p:pic>
        <p:nvPicPr>
          <p:cNvPr id="153" name="Google Shape;153;g256c6951695_0_58"/>
          <p:cNvPicPr preferRelativeResize="0"/>
          <p:nvPr/>
        </p:nvPicPr>
        <p:blipFill>
          <a:blip r:embed="rId5">
            <a:alphaModFix/>
          </a:blip>
          <a:stretch>
            <a:fillRect/>
          </a:stretch>
        </p:blipFill>
        <p:spPr>
          <a:xfrm>
            <a:off x="1087025" y="3772553"/>
            <a:ext cx="1005575" cy="985450"/>
          </a:xfrm>
          <a:prstGeom prst="rect">
            <a:avLst/>
          </a:prstGeom>
          <a:noFill/>
          <a:ln>
            <a:noFill/>
          </a:ln>
        </p:spPr>
      </p:pic>
      <p:pic>
        <p:nvPicPr>
          <p:cNvPr id="154" name="Google Shape;154;g256c6951695_0_58"/>
          <p:cNvPicPr preferRelativeResize="0"/>
          <p:nvPr/>
        </p:nvPicPr>
        <p:blipFill>
          <a:blip r:embed="rId6">
            <a:alphaModFix/>
          </a:blip>
          <a:stretch>
            <a:fillRect/>
          </a:stretch>
        </p:blipFill>
        <p:spPr>
          <a:xfrm>
            <a:off x="3220026" y="3199825"/>
            <a:ext cx="2000250" cy="1498975"/>
          </a:xfrm>
          <a:prstGeom prst="rect">
            <a:avLst/>
          </a:prstGeom>
          <a:noFill/>
          <a:ln>
            <a:noFill/>
          </a:ln>
        </p:spPr>
      </p:pic>
      <p:pic>
        <p:nvPicPr>
          <p:cNvPr id="155" name="Google Shape;155;g256c6951695_0_58"/>
          <p:cNvPicPr preferRelativeResize="0"/>
          <p:nvPr/>
        </p:nvPicPr>
        <p:blipFill>
          <a:blip r:embed="rId7">
            <a:alphaModFix/>
          </a:blip>
          <a:stretch>
            <a:fillRect/>
          </a:stretch>
        </p:blipFill>
        <p:spPr>
          <a:xfrm>
            <a:off x="6293974" y="3519125"/>
            <a:ext cx="2316092" cy="134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56faed302c_0_1"/>
          <p:cNvSpPr txBox="1">
            <a:spLocks noGrp="1"/>
          </p:cNvSpPr>
          <p:nvPr>
            <p:ph type="title"/>
          </p:nvPr>
        </p:nvSpPr>
        <p:spPr>
          <a:xfrm>
            <a:off x="311700" y="445025"/>
            <a:ext cx="8520600" cy="572700"/>
          </a:xfrm>
          <a:prstGeom prst="rect">
            <a:avLst/>
          </a:prstGeom>
          <a:solidFill>
            <a:srgbClr val="6FA8DC"/>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Multiplication Tables Check </a:t>
            </a:r>
            <a:endParaRPr>
              <a:latin typeface="Comic Sans MS"/>
              <a:ea typeface="Comic Sans MS"/>
              <a:cs typeface="Comic Sans MS"/>
              <a:sym typeface="Comic Sans MS"/>
            </a:endParaRPr>
          </a:p>
        </p:txBody>
      </p:sp>
      <p:sp>
        <p:nvSpPr>
          <p:cNvPr id="161" name="Google Shape;161;g256faed302c_0_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2900"/>
              </a:spcBef>
              <a:spcAft>
                <a:spcPts val="0"/>
              </a:spcAft>
              <a:buNone/>
            </a:pPr>
            <a:endParaRPr sz="371">
              <a:solidFill>
                <a:srgbClr val="0B0C0C"/>
              </a:solidFill>
              <a:highlight>
                <a:srgbClr val="FFFFFF"/>
              </a:highlight>
              <a:latin typeface="Comic Sans MS"/>
              <a:ea typeface="Comic Sans MS"/>
              <a:cs typeface="Comic Sans MS"/>
              <a:sym typeface="Comic Sans MS"/>
            </a:endParaRPr>
          </a:p>
          <a:p>
            <a:pPr marL="0" lvl="0" indent="0" algn="ctr" rtl="0">
              <a:spcBef>
                <a:spcPts val="2900"/>
              </a:spcBef>
              <a:spcAft>
                <a:spcPts val="0"/>
              </a:spcAft>
              <a:buClr>
                <a:schemeClr val="dk1"/>
              </a:buClr>
              <a:buSzPct val="41169"/>
              <a:buFont typeface="Arial"/>
              <a:buNone/>
            </a:pPr>
            <a:r>
              <a:rPr lang="en-GB" sz="2671">
                <a:solidFill>
                  <a:srgbClr val="0B0C0C"/>
                </a:solidFill>
                <a:highlight>
                  <a:srgbClr val="FFFFFF"/>
                </a:highlight>
                <a:latin typeface="Comic Sans MS"/>
                <a:ea typeface="Comic Sans MS"/>
                <a:cs typeface="Comic Sans MS"/>
                <a:sym typeface="Comic Sans MS"/>
              </a:rPr>
              <a:t>The multiplication tables check (MTC) is statutory for all year 4 pupils registered at state-funded maintained schools, special schools or academies (including free schools) in England.</a:t>
            </a:r>
            <a:endParaRPr sz="2671">
              <a:solidFill>
                <a:srgbClr val="0B0C0C"/>
              </a:solidFill>
              <a:highlight>
                <a:srgbClr val="FFFFFF"/>
              </a:highlight>
              <a:latin typeface="Comic Sans MS"/>
              <a:ea typeface="Comic Sans MS"/>
              <a:cs typeface="Comic Sans MS"/>
              <a:sym typeface="Comic Sans MS"/>
            </a:endParaRPr>
          </a:p>
          <a:p>
            <a:pPr marL="0" lvl="0" indent="0" algn="ctr" rtl="0">
              <a:spcBef>
                <a:spcPts val="2900"/>
              </a:spcBef>
              <a:spcAft>
                <a:spcPts val="0"/>
              </a:spcAft>
              <a:buClr>
                <a:schemeClr val="dk1"/>
              </a:buClr>
              <a:buSzPct val="41169"/>
              <a:buFont typeface="Arial"/>
              <a:buNone/>
            </a:pPr>
            <a:r>
              <a:rPr lang="en-GB" sz="2671">
                <a:solidFill>
                  <a:srgbClr val="0B0C0C"/>
                </a:solidFill>
                <a:highlight>
                  <a:srgbClr val="FFFFFF"/>
                </a:highlight>
                <a:latin typeface="Comic Sans MS"/>
                <a:ea typeface="Comic Sans MS"/>
                <a:cs typeface="Comic Sans MS"/>
                <a:sym typeface="Comic Sans MS"/>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endParaRPr sz="2671">
              <a:solidFill>
                <a:srgbClr val="0B0C0C"/>
              </a:solidFill>
              <a:highlight>
                <a:srgbClr val="FFFFFF"/>
              </a:highlight>
              <a:latin typeface="Comic Sans MS"/>
              <a:ea typeface="Comic Sans MS"/>
              <a:cs typeface="Comic Sans MS"/>
              <a:sym typeface="Comic Sans MS"/>
            </a:endParaRPr>
          </a:p>
          <a:p>
            <a:pPr marL="0" lvl="0" indent="0" algn="l" rtl="0">
              <a:spcBef>
                <a:spcPts val="15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56c6951695_0_768"/>
          <p:cNvSpPr txBox="1">
            <a:spLocks noGrp="1"/>
          </p:cNvSpPr>
          <p:nvPr>
            <p:ph type="title"/>
          </p:nvPr>
        </p:nvSpPr>
        <p:spPr>
          <a:xfrm>
            <a:off x="300950" y="205675"/>
            <a:ext cx="8677200" cy="572700"/>
          </a:xfrm>
          <a:prstGeom prst="rect">
            <a:avLst/>
          </a:prstGeom>
          <a:solidFill>
            <a:srgbClr val="8E7CC3"/>
          </a:solidFill>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20">
                <a:latin typeface="Comic Sans MS"/>
                <a:ea typeface="Comic Sans MS"/>
                <a:cs typeface="Comic Sans MS"/>
                <a:sym typeface="Comic Sans MS"/>
              </a:rPr>
              <a:t>Science, Technology, Engineering and Mathematics (STEM)</a:t>
            </a:r>
            <a:endParaRPr sz="2420">
              <a:latin typeface="Comic Sans MS"/>
              <a:ea typeface="Comic Sans MS"/>
              <a:cs typeface="Comic Sans MS"/>
              <a:sym typeface="Comic Sans MS"/>
            </a:endParaRPr>
          </a:p>
        </p:txBody>
      </p:sp>
      <p:pic>
        <p:nvPicPr>
          <p:cNvPr id="167" name="Google Shape;167;g256c6951695_0_768"/>
          <p:cNvPicPr preferRelativeResize="0"/>
          <p:nvPr/>
        </p:nvPicPr>
        <p:blipFill rotWithShape="1">
          <a:blip r:embed="rId3">
            <a:alphaModFix/>
          </a:blip>
          <a:srcRect l="21160" t="8649" r="22992" b="12857"/>
          <a:stretch/>
        </p:blipFill>
        <p:spPr>
          <a:xfrm>
            <a:off x="5482275" y="1405312"/>
            <a:ext cx="3572074" cy="2823925"/>
          </a:xfrm>
          <a:prstGeom prst="rect">
            <a:avLst/>
          </a:prstGeom>
          <a:noFill/>
          <a:ln>
            <a:noFill/>
          </a:ln>
        </p:spPr>
      </p:pic>
      <p:graphicFrame>
        <p:nvGraphicFramePr>
          <p:cNvPr id="168" name="Google Shape;168;g256c6951695_0_768"/>
          <p:cNvGraphicFramePr/>
          <p:nvPr/>
        </p:nvGraphicFramePr>
        <p:xfrm>
          <a:off x="425900" y="1102775"/>
          <a:ext cx="3000000" cy="3000000"/>
        </p:xfrm>
        <a:graphic>
          <a:graphicData uri="http://schemas.openxmlformats.org/drawingml/2006/table">
            <a:tbl>
              <a:tblPr>
                <a:noFill/>
                <a:tableStyleId>{2EAF04BC-11F7-480F-B8C0-B8D2BC89EE20}</a:tableStyleId>
              </a:tblPr>
              <a:tblGrid>
                <a:gridCol w="2421625">
                  <a:extLst>
                    <a:ext uri="{9D8B030D-6E8A-4147-A177-3AD203B41FA5}">
                      <a16:colId xmlns:a16="http://schemas.microsoft.com/office/drawing/2014/main" val="20000"/>
                    </a:ext>
                  </a:extLst>
                </a:gridCol>
                <a:gridCol w="2421625">
                  <a:extLst>
                    <a:ext uri="{9D8B030D-6E8A-4147-A177-3AD203B41FA5}">
                      <a16:colId xmlns:a16="http://schemas.microsoft.com/office/drawing/2014/main" val="20001"/>
                    </a:ext>
                  </a:extLst>
                </a:gridCol>
              </a:tblGrid>
              <a:tr h="760975">
                <a:tc>
                  <a:txBody>
                    <a:bodyPr/>
                    <a:lstStyle/>
                    <a:p>
                      <a:pPr marL="0" lvl="0" indent="0" algn="l" rtl="0">
                        <a:lnSpc>
                          <a:spcPct val="115000"/>
                        </a:lnSpc>
                        <a:spcBef>
                          <a:spcPts val="0"/>
                        </a:spcBef>
                        <a:spcAft>
                          <a:spcPts val="0"/>
                        </a:spcAft>
                        <a:buNone/>
                      </a:pPr>
                      <a:r>
                        <a:rPr lang="en-GB">
                          <a:solidFill>
                            <a:schemeClr val="dk1"/>
                          </a:solidFill>
                          <a:latin typeface="Comic Sans MS"/>
                          <a:ea typeface="Comic Sans MS"/>
                          <a:cs typeface="Comic Sans MS"/>
                          <a:sym typeface="Comic Sans MS"/>
                        </a:rPr>
                        <a:t>Cross curricular topics</a:t>
                      </a:r>
                      <a:endParaRPr>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chemeClr val="dk1"/>
                          </a:solidFill>
                          <a:latin typeface="Comic Sans MS"/>
                          <a:ea typeface="Comic Sans MS"/>
                          <a:cs typeface="Comic Sans MS"/>
                          <a:sym typeface="Comic Sans MS"/>
                        </a:rPr>
                        <a:t>Kodu Project</a:t>
                      </a:r>
                      <a:endParaRPr sz="1200">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60975">
                <a:tc>
                  <a:txBody>
                    <a:bodyPr/>
                    <a:lstStyle/>
                    <a:p>
                      <a:pPr marL="0" lvl="0" indent="0" algn="l" rtl="0">
                        <a:lnSpc>
                          <a:spcPct val="115000"/>
                        </a:lnSpc>
                        <a:spcBef>
                          <a:spcPts val="0"/>
                        </a:spcBef>
                        <a:spcAft>
                          <a:spcPts val="0"/>
                        </a:spcAft>
                        <a:buNone/>
                      </a:pPr>
                      <a:r>
                        <a:rPr lang="en-GB">
                          <a:solidFill>
                            <a:schemeClr val="dk1"/>
                          </a:solidFill>
                          <a:latin typeface="Comic Sans MS"/>
                          <a:ea typeface="Comic Sans MS"/>
                          <a:cs typeface="Comic Sans MS"/>
                          <a:sym typeface="Comic Sans MS"/>
                        </a:rPr>
                        <a:t>Forest school</a:t>
                      </a:r>
                      <a:endParaRPr>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solidFill>
                            <a:schemeClr val="dk1"/>
                          </a:solidFill>
                          <a:latin typeface="Comic Sans MS"/>
                          <a:ea typeface="Comic Sans MS"/>
                          <a:cs typeface="Comic Sans MS"/>
                          <a:sym typeface="Comic Sans MS"/>
                        </a:rPr>
                        <a:t>Each class to visit forest school once per half term</a:t>
                      </a:r>
                      <a:endParaRPr sz="1200">
                        <a:solidFill>
                          <a:schemeClr val="dk1"/>
                        </a:solidFill>
                        <a:latin typeface="Comic Sans MS"/>
                        <a:ea typeface="Comic Sans MS"/>
                        <a:cs typeface="Comic Sans MS"/>
                        <a:sym typeface="Comic Sans M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60975">
                <a:tc>
                  <a:txBody>
                    <a:bodyPr/>
                    <a:lstStyle/>
                    <a:p>
                      <a:pPr marL="0" lvl="0" indent="0" algn="l" rtl="0">
                        <a:lnSpc>
                          <a:spcPct val="115000"/>
                        </a:lnSpc>
                        <a:spcBef>
                          <a:spcPts val="0"/>
                        </a:spcBef>
                        <a:spcAft>
                          <a:spcPts val="0"/>
                        </a:spcAft>
                        <a:buNone/>
                      </a:pPr>
                      <a:r>
                        <a:rPr lang="en-GB">
                          <a:solidFill>
                            <a:schemeClr val="dk1"/>
                          </a:solidFill>
                          <a:latin typeface="Comic Sans MS"/>
                          <a:ea typeface="Comic Sans MS"/>
                          <a:cs typeface="Comic Sans MS"/>
                          <a:sym typeface="Comic Sans MS"/>
                        </a:rPr>
                        <a:t>STEM club</a:t>
                      </a:r>
                      <a:endParaRPr>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2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en-GB" sz="1200">
                          <a:solidFill>
                            <a:schemeClr val="dk1"/>
                          </a:solidFill>
                          <a:latin typeface="Comic Sans MS"/>
                          <a:ea typeface="Comic Sans MS"/>
                          <a:cs typeface="Comic Sans MS"/>
                          <a:sym typeface="Comic Sans MS"/>
                        </a:rPr>
                        <a:t>Eg. Construction Club</a:t>
                      </a:r>
                      <a:endParaRPr sz="1200">
                        <a:solidFill>
                          <a:schemeClr val="dk1"/>
                        </a:solidFill>
                        <a:latin typeface="Comic Sans MS"/>
                        <a:ea typeface="Comic Sans MS"/>
                        <a:cs typeface="Comic Sans MS"/>
                        <a:sym typeface="Comic Sans M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60975">
                <a:tc>
                  <a:txBody>
                    <a:bodyPr/>
                    <a:lstStyle/>
                    <a:p>
                      <a:pPr marL="0" lvl="0" indent="0" algn="l" rtl="0">
                        <a:lnSpc>
                          <a:spcPct val="115000"/>
                        </a:lnSpc>
                        <a:spcBef>
                          <a:spcPts val="0"/>
                        </a:spcBef>
                        <a:spcAft>
                          <a:spcPts val="0"/>
                        </a:spcAft>
                        <a:buNone/>
                      </a:pPr>
                      <a:r>
                        <a:rPr lang="en-GB">
                          <a:solidFill>
                            <a:schemeClr val="dk1"/>
                          </a:solidFill>
                          <a:latin typeface="Comic Sans MS"/>
                          <a:ea typeface="Comic Sans MS"/>
                          <a:cs typeface="Comic Sans MS"/>
                          <a:sym typeface="Comic Sans MS"/>
                        </a:rPr>
                        <a:t>STEM visits/visitors</a:t>
                      </a:r>
                      <a:endParaRPr>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chemeClr val="dk1"/>
                          </a:solidFill>
                          <a:latin typeface="Comic Sans MS"/>
                          <a:ea typeface="Comic Sans MS"/>
                          <a:cs typeface="Comic Sans MS"/>
                          <a:sym typeface="Comic Sans MS"/>
                        </a:rPr>
                        <a:t>Glendale Show </a:t>
                      </a:r>
                      <a:endParaRPr sz="1200">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60975">
                <a:tc>
                  <a:txBody>
                    <a:bodyPr/>
                    <a:lstStyle/>
                    <a:p>
                      <a:pPr marL="0" lvl="0" indent="0" algn="l" rtl="0">
                        <a:lnSpc>
                          <a:spcPct val="115000"/>
                        </a:lnSpc>
                        <a:spcBef>
                          <a:spcPts val="0"/>
                        </a:spcBef>
                        <a:spcAft>
                          <a:spcPts val="0"/>
                        </a:spcAft>
                        <a:buNone/>
                      </a:pPr>
                      <a:r>
                        <a:rPr lang="en-GB">
                          <a:solidFill>
                            <a:schemeClr val="dk1"/>
                          </a:solidFill>
                          <a:latin typeface="Comic Sans MS"/>
                          <a:ea typeface="Comic Sans MS"/>
                          <a:cs typeface="Comic Sans MS"/>
                          <a:sym typeface="Comic Sans MS"/>
                        </a:rPr>
                        <a:t>Activity weeks</a:t>
                      </a:r>
                      <a:endParaRPr>
                        <a:solidFill>
                          <a:schemeClr val="dk1"/>
                        </a:solidFill>
                        <a:latin typeface="Comic Sans MS"/>
                        <a:ea typeface="Comic Sans MS"/>
                        <a:cs typeface="Comic Sans MS"/>
                        <a:sym typeface="Comic Sans MS"/>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chemeClr val="dk1"/>
                          </a:solidFill>
                          <a:latin typeface="Comic Sans MS"/>
                          <a:ea typeface="Comic Sans MS"/>
                          <a:cs typeface="Comic Sans MS"/>
                          <a:sym typeface="Comic Sans MS"/>
                        </a:rPr>
                        <a:t>Robinwood </a:t>
                      </a:r>
                      <a:endParaRPr sz="12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en-GB" sz="1200">
                          <a:solidFill>
                            <a:schemeClr val="dk1"/>
                          </a:solidFill>
                          <a:latin typeface="Comic Sans MS"/>
                          <a:ea typeface="Comic Sans MS"/>
                          <a:cs typeface="Comic Sans MS"/>
                          <a:sym typeface="Comic Sans MS"/>
                        </a:rPr>
                        <a:t>Science week</a:t>
                      </a:r>
                      <a:endParaRPr sz="12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GB" sz="1200">
                          <a:solidFill>
                            <a:schemeClr val="dk1"/>
                          </a:solidFill>
                          <a:latin typeface="Comic Sans MS"/>
                          <a:ea typeface="Comic Sans MS"/>
                          <a:cs typeface="Comic Sans MS"/>
                          <a:sym typeface="Comic Sans MS"/>
                        </a:rPr>
                        <a:t>Enterprise Week</a:t>
                      </a:r>
                      <a:endParaRPr sz="1200">
                        <a:solidFill>
                          <a:schemeClr val="dk1"/>
                        </a:solidFill>
                        <a:latin typeface="Comic Sans MS"/>
                        <a:ea typeface="Comic Sans MS"/>
                        <a:cs typeface="Comic Sans MS"/>
                        <a:sym typeface="Comic Sans M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9" name="Google Shape;169;g256c6951695_0_768"/>
          <p:cNvSpPr txBox="1"/>
          <p:nvPr/>
        </p:nvSpPr>
        <p:spPr>
          <a:xfrm>
            <a:off x="8529050" y="77837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570ea0ef44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Robinwood</a:t>
            </a:r>
            <a:endParaRPr>
              <a:latin typeface="Comic Sans MS"/>
              <a:ea typeface="Comic Sans MS"/>
              <a:cs typeface="Comic Sans MS"/>
              <a:sym typeface="Comic Sans MS"/>
            </a:endParaRPr>
          </a:p>
        </p:txBody>
      </p:sp>
      <p:sp>
        <p:nvSpPr>
          <p:cNvPr id="175" name="Google Shape;175;g2570ea0ef44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76" name="Google Shape;176;g2570ea0ef44_0_0"/>
          <p:cNvPicPr preferRelativeResize="0"/>
          <p:nvPr/>
        </p:nvPicPr>
        <p:blipFill>
          <a:blip r:embed="rId3">
            <a:alphaModFix/>
          </a:blip>
          <a:stretch>
            <a:fillRect/>
          </a:stretch>
        </p:blipFill>
        <p:spPr>
          <a:xfrm>
            <a:off x="0" y="1266267"/>
            <a:ext cx="9143999" cy="31888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56c6951695_0_775"/>
          <p:cNvSpPr txBox="1">
            <a:spLocks noGrp="1"/>
          </p:cNvSpPr>
          <p:nvPr>
            <p:ph type="title"/>
          </p:nvPr>
        </p:nvSpPr>
        <p:spPr>
          <a:xfrm>
            <a:off x="311700" y="216425"/>
            <a:ext cx="85206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Curriculum support - Meeting individual needs  </a:t>
            </a:r>
            <a:endParaRPr>
              <a:latin typeface="Comic Sans MS"/>
              <a:ea typeface="Comic Sans MS"/>
              <a:cs typeface="Comic Sans MS"/>
              <a:sym typeface="Comic Sans MS"/>
            </a:endParaRPr>
          </a:p>
        </p:txBody>
      </p:sp>
      <p:sp>
        <p:nvSpPr>
          <p:cNvPr id="182" name="Google Shape;182;g256c6951695_0_775"/>
          <p:cNvSpPr txBox="1">
            <a:spLocks noGrp="1"/>
          </p:cNvSpPr>
          <p:nvPr>
            <p:ph type="body" idx="1"/>
          </p:nvPr>
        </p:nvSpPr>
        <p:spPr>
          <a:xfrm>
            <a:off x="311700" y="902000"/>
            <a:ext cx="8520600" cy="41556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0"/>
              </a:spcAft>
              <a:buNone/>
            </a:pPr>
            <a:r>
              <a:rPr lang="en-GB" sz="2150">
                <a:solidFill>
                  <a:srgbClr val="FF0000"/>
                </a:solidFill>
                <a:latin typeface="Comic Sans MS"/>
                <a:ea typeface="Comic Sans MS"/>
                <a:cs typeface="Comic Sans MS"/>
                <a:sym typeface="Comic Sans MS"/>
              </a:rPr>
              <a:t>We understand that all children learn and progress at different rates. We follow a graduated approach in order to meet all pupils needs.</a:t>
            </a:r>
            <a:endParaRPr sz="215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1435">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150">
              <a:solidFill>
                <a:srgbClr val="FF0000"/>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highlight>
                  <a:schemeClr val="lt1"/>
                </a:highlight>
                <a:latin typeface="Comic Sans MS"/>
                <a:ea typeface="Comic Sans MS"/>
                <a:cs typeface="Comic Sans MS"/>
                <a:sym typeface="Comic Sans MS"/>
              </a:rPr>
              <a:t>Classroom adjustments</a:t>
            </a:r>
            <a:r>
              <a:rPr lang="en-GB" sz="2150">
                <a:solidFill>
                  <a:schemeClr val="dk1"/>
                </a:solidFill>
                <a:latin typeface="Comic Sans MS"/>
                <a:ea typeface="Comic Sans MS"/>
                <a:cs typeface="Comic Sans MS"/>
                <a:sym typeface="Comic Sans MS"/>
              </a:rPr>
              <a:t> to support learning (this includes differentiated tasks, prompts/materials to encourage independent learning and challenges to extend learning)</a:t>
            </a:r>
            <a:endParaRPr sz="2150">
              <a:solidFill>
                <a:schemeClr val="dk1"/>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latin typeface="Comic Sans MS"/>
                <a:ea typeface="Comic Sans MS"/>
                <a:cs typeface="Comic Sans MS"/>
                <a:sym typeface="Comic Sans MS"/>
              </a:rPr>
              <a:t>Homework tasks,</a:t>
            </a:r>
            <a:r>
              <a:rPr lang="en-GB" sz="2150">
                <a:solidFill>
                  <a:schemeClr val="dk1"/>
                </a:solidFill>
                <a:latin typeface="Comic Sans MS"/>
                <a:ea typeface="Comic Sans MS"/>
                <a:cs typeface="Comic Sans MS"/>
                <a:sym typeface="Comic Sans MS"/>
              </a:rPr>
              <a:t> directing parents and carers to appropriate resources, apps and websites. </a:t>
            </a:r>
            <a:endParaRPr sz="2150">
              <a:solidFill>
                <a:schemeClr val="dk1"/>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latin typeface="Comic Sans MS"/>
                <a:ea typeface="Comic Sans MS"/>
                <a:cs typeface="Comic Sans MS"/>
                <a:sym typeface="Comic Sans MS"/>
              </a:rPr>
              <a:t>Specific programmes/interventions</a:t>
            </a:r>
            <a:r>
              <a:rPr lang="en-GB" sz="2150">
                <a:solidFill>
                  <a:schemeClr val="dk1"/>
                </a:solidFill>
                <a:latin typeface="Comic Sans MS"/>
                <a:ea typeface="Comic Sans MS"/>
                <a:cs typeface="Comic Sans MS"/>
                <a:sym typeface="Comic Sans MS"/>
              </a:rPr>
              <a:t> (e.g dyslexia, literacy and numeracy interventions)</a:t>
            </a:r>
            <a:endParaRPr sz="2150">
              <a:solidFill>
                <a:schemeClr val="dk1"/>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latin typeface="Comic Sans MS"/>
                <a:ea typeface="Comic Sans MS"/>
                <a:cs typeface="Comic Sans MS"/>
                <a:sym typeface="Comic Sans MS"/>
              </a:rPr>
              <a:t>Blossom Club</a:t>
            </a:r>
            <a:r>
              <a:rPr lang="en-GB" sz="2150">
                <a:solidFill>
                  <a:schemeClr val="dk1"/>
                </a:solidFill>
                <a:latin typeface="Comic Sans MS"/>
                <a:ea typeface="Comic Sans MS"/>
                <a:cs typeface="Comic Sans MS"/>
                <a:sym typeface="Comic Sans MS"/>
              </a:rPr>
              <a:t> - children may be invited to this in order to support their learning/homework. </a:t>
            </a:r>
            <a:endParaRPr sz="2150">
              <a:solidFill>
                <a:schemeClr val="dk1"/>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latin typeface="Comic Sans MS"/>
                <a:ea typeface="Comic Sans MS"/>
                <a:cs typeface="Comic Sans MS"/>
                <a:sym typeface="Comic Sans MS"/>
              </a:rPr>
              <a:t>Support plans </a:t>
            </a:r>
            <a:r>
              <a:rPr lang="en-GB" sz="2150">
                <a:solidFill>
                  <a:schemeClr val="dk1"/>
                </a:solidFill>
                <a:latin typeface="Comic Sans MS"/>
                <a:ea typeface="Comic Sans MS"/>
                <a:cs typeface="Comic Sans MS"/>
                <a:sym typeface="Comic Sans MS"/>
              </a:rPr>
              <a:t>- involvement with SENCO and external professionals, regular reviews</a:t>
            </a:r>
            <a:endParaRPr sz="2150">
              <a:solidFill>
                <a:schemeClr val="dk1"/>
              </a:solidFill>
              <a:latin typeface="Comic Sans MS"/>
              <a:ea typeface="Comic Sans MS"/>
              <a:cs typeface="Comic Sans MS"/>
              <a:sym typeface="Comic Sans MS"/>
            </a:endParaRPr>
          </a:p>
          <a:p>
            <a:pPr marL="457200" lvl="0" indent="-324167" algn="l" rtl="0">
              <a:lnSpc>
                <a:spcPct val="150000"/>
              </a:lnSpc>
              <a:spcBef>
                <a:spcPts val="0"/>
              </a:spcBef>
              <a:spcAft>
                <a:spcPts val="0"/>
              </a:spcAft>
              <a:buClr>
                <a:schemeClr val="dk1"/>
              </a:buClr>
              <a:buSzPct val="100000"/>
              <a:buFont typeface="Comic Sans MS"/>
              <a:buChar char="●"/>
            </a:pPr>
            <a:r>
              <a:rPr lang="en-GB" sz="2150" b="1">
                <a:solidFill>
                  <a:srgbClr val="0000FF"/>
                </a:solidFill>
                <a:latin typeface="Comic Sans MS"/>
                <a:ea typeface="Comic Sans MS"/>
                <a:cs typeface="Comic Sans MS"/>
                <a:sym typeface="Comic Sans MS"/>
              </a:rPr>
              <a:t>Pastoral support </a:t>
            </a:r>
            <a:r>
              <a:rPr lang="en-GB" sz="2150">
                <a:solidFill>
                  <a:schemeClr val="dk1"/>
                </a:solidFill>
                <a:latin typeface="Comic Sans MS"/>
                <a:ea typeface="Comic Sans MS"/>
                <a:cs typeface="Comic Sans MS"/>
                <a:sym typeface="Comic Sans MS"/>
              </a:rPr>
              <a:t>- mindfulness, thrive, signposting to help - eg. Supernanny         </a:t>
            </a:r>
            <a:endParaRPr sz="2150">
              <a:solidFill>
                <a:schemeClr val="dk1"/>
              </a:solidFill>
              <a:latin typeface="Comic Sans MS"/>
              <a:ea typeface="Comic Sans MS"/>
              <a:cs typeface="Comic Sans MS"/>
              <a:sym typeface="Comic Sans MS"/>
            </a:endParaRPr>
          </a:p>
        </p:txBody>
      </p:sp>
      <p:sp>
        <p:nvSpPr>
          <p:cNvPr id="183" name="Google Shape;183;g256c6951695_0_775"/>
          <p:cNvSpPr txBox="1"/>
          <p:nvPr/>
        </p:nvSpPr>
        <p:spPr>
          <a:xfrm>
            <a:off x="8279000" y="30267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56c6951695_0_833"/>
          <p:cNvSpPr txBox="1">
            <a:spLocks noGrp="1"/>
          </p:cNvSpPr>
          <p:nvPr>
            <p:ph type="title"/>
          </p:nvPr>
        </p:nvSpPr>
        <p:spPr>
          <a:xfrm>
            <a:off x="311700" y="303850"/>
            <a:ext cx="8520600" cy="572700"/>
          </a:xfrm>
          <a:prstGeom prst="rect">
            <a:avLst/>
          </a:prstGeom>
          <a:solidFill>
            <a:srgbClr val="93C47D"/>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2688">
                <a:latin typeface="Comic Sans MS"/>
                <a:ea typeface="Comic Sans MS"/>
                <a:cs typeface="Comic Sans MS"/>
                <a:sym typeface="Comic Sans MS"/>
              </a:rPr>
              <a:t>How can I get involved as a parent/carer in Year Four?</a:t>
            </a:r>
            <a:r>
              <a:rPr lang="en-GB"/>
              <a:t> </a:t>
            </a:r>
            <a:endParaRPr/>
          </a:p>
        </p:txBody>
      </p:sp>
      <p:sp>
        <p:nvSpPr>
          <p:cNvPr id="189" name="Google Shape;189;g256c6951695_0_833"/>
          <p:cNvSpPr txBox="1">
            <a:spLocks noGrp="1"/>
          </p:cNvSpPr>
          <p:nvPr>
            <p:ph type="body" idx="1"/>
          </p:nvPr>
        </p:nvSpPr>
        <p:spPr>
          <a:xfrm>
            <a:off x="311700" y="998625"/>
            <a:ext cx="8520600" cy="388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b="1" u="sng">
                <a:solidFill>
                  <a:schemeClr val="dk1"/>
                </a:solidFill>
                <a:latin typeface="Comic Sans MS"/>
                <a:ea typeface="Comic Sans MS"/>
                <a:cs typeface="Comic Sans MS"/>
                <a:sym typeface="Comic Sans MS"/>
              </a:rPr>
              <a:t>Homework </a:t>
            </a:r>
            <a:endParaRPr sz="2000" b="1" u="sng">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700" b="1" u="sng">
              <a:solidFill>
                <a:schemeClr val="dk1"/>
              </a:solidFill>
              <a:latin typeface="Comic Sans MS"/>
              <a:ea typeface="Comic Sans MS"/>
              <a:cs typeface="Comic Sans MS"/>
              <a:sym typeface="Comic Sans MS"/>
            </a:endParaRPr>
          </a:p>
          <a:p>
            <a:pPr marL="0" lvl="0" indent="457200" algn="l" rtl="0">
              <a:lnSpc>
                <a:spcPct val="150000"/>
              </a:lnSpc>
              <a:spcBef>
                <a:spcPts val="0"/>
              </a:spcBef>
              <a:spcAft>
                <a:spcPts val="0"/>
              </a:spcAft>
              <a:buNone/>
            </a:pPr>
            <a:r>
              <a:rPr lang="en-GB" sz="1700">
                <a:solidFill>
                  <a:srgbClr val="38761D"/>
                </a:solidFill>
                <a:latin typeface="Comic Sans MS"/>
                <a:ea typeface="Comic Sans MS"/>
                <a:cs typeface="Comic Sans MS"/>
                <a:sym typeface="Comic Sans MS"/>
              </a:rPr>
              <a:t>- MyMaths and TTRS</a:t>
            </a:r>
            <a:endParaRPr sz="1700">
              <a:solidFill>
                <a:srgbClr val="38761D"/>
              </a:solidFill>
              <a:latin typeface="Comic Sans MS"/>
              <a:ea typeface="Comic Sans MS"/>
              <a:cs typeface="Comic Sans MS"/>
              <a:sym typeface="Comic Sans MS"/>
            </a:endParaRPr>
          </a:p>
          <a:p>
            <a:pPr marL="457200" lvl="0" indent="0" algn="l" rtl="0">
              <a:lnSpc>
                <a:spcPct val="150000"/>
              </a:lnSpc>
              <a:spcBef>
                <a:spcPts val="0"/>
              </a:spcBef>
              <a:spcAft>
                <a:spcPts val="0"/>
              </a:spcAft>
              <a:buNone/>
            </a:pPr>
            <a:r>
              <a:rPr lang="en-GB" sz="1700">
                <a:solidFill>
                  <a:srgbClr val="38761D"/>
                </a:solidFill>
                <a:latin typeface="Comic Sans MS"/>
                <a:ea typeface="Comic Sans MS"/>
                <a:cs typeface="Comic Sans MS"/>
                <a:sym typeface="Comic Sans MS"/>
              </a:rPr>
              <a:t>- Spellings  </a:t>
            </a:r>
            <a:endParaRPr sz="1700">
              <a:solidFill>
                <a:srgbClr val="38761D"/>
              </a:solidFill>
              <a:latin typeface="Comic Sans MS"/>
              <a:ea typeface="Comic Sans MS"/>
              <a:cs typeface="Comic Sans MS"/>
              <a:sym typeface="Comic Sans MS"/>
            </a:endParaRPr>
          </a:p>
          <a:p>
            <a:pPr marL="457200" lvl="0" indent="0" algn="l" rtl="0">
              <a:lnSpc>
                <a:spcPct val="150000"/>
              </a:lnSpc>
              <a:spcBef>
                <a:spcPts val="0"/>
              </a:spcBef>
              <a:spcAft>
                <a:spcPts val="0"/>
              </a:spcAft>
              <a:buNone/>
            </a:pPr>
            <a:r>
              <a:rPr lang="en-GB" sz="1700">
                <a:solidFill>
                  <a:srgbClr val="38761D"/>
                </a:solidFill>
                <a:latin typeface="Comic Sans MS"/>
                <a:ea typeface="Comic Sans MS"/>
                <a:cs typeface="Comic Sans MS"/>
                <a:sym typeface="Comic Sans MS"/>
              </a:rPr>
              <a:t>- Reading (logged on Boom Reader)</a:t>
            </a:r>
            <a:endParaRPr sz="1700">
              <a:solidFill>
                <a:srgbClr val="38761D"/>
              </a:solidFill>
              <a:latin typeface="Comic Sans MS"/>
              <a:ea typeface="Comic Sans MS"/>
              <a:cs typeface="Comic Sans MS"/>
              <a:sym typeface="Comic Sans MS"/>
            </a:endParaRPr>
          </a:p>
          <a:p>
            <a:pPr marL="457200" lvl="0" indent="0" algn="l" rtl="0">
              <a:lnSpc>
                <a:spcPct val="150000"/>
              </a:lnSpc>
              <a:spcBef>
                <a:spcPts val="0"/>
              </a:spcBef>
              <a:spcAft>
                <a:spcPts val="0"/>
              </a:spcAft>
              <a:buNone/>
            </a:pPr>
            <a:r>
              <a:rPr lang="en-GB" sz="1700">
                <a:solidFill>
                  <a:srgbClr val="38761D"/>
                </a:solidFill>
                <a:latin typeface="Comic Sans MS"/>
                <a:ea typeface="Comic Sans MS"/>
                <a:cs typeface="Comic Sans MS"/>
                <a:sym typeface="Comic Sans MS"/>
              </a:rPr>
              <a:t>- Homework books with fortnightly tasks to be shared in class. </a:t>
            </a:r>
            <a:endParaRPr sz="1700">
              <a:solidFill>
                <a:srgbClr val="38761D"/>
              </a:solidFill>
              <a:latin typeface="Comic Sans MS"/>
              <a:ea typeface="Comic Sans MS"/>
              <a:cs typeface="Comic Sans MS"/>
              <a:sym typeface="Comic Sans MS"/>
            </a:endParaRPr>
          </a:p>
          <a:p>
            <a:pPr marL="457200" lvl="0" indent="0" algn="l" rtl="0">
              <a:spcBef>
                <a:spcPts val="0"/>
              </a:spcBef>
              <a:spcAft>
                <a:spcPts val="0"/>
              </a:spcAft>
              <a:buNone/>
            </a:pPr>
            <a:endParaRPr sz="600">
              <a:solidFill>
                <a:schemeClr val="dk1"/>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chemeClr val="dk1"/>
              </a:buClr>
              <a:buSzPts val="1800"/>
              <a:buFont typeface="Comic Sans MS"/>
              <a:buChar char="●"/>
            </a:pPr>
            <a:r>
              <a:rPr lang="en-GB">
                <a:solidFill>
                  <a:schemeClr val="dk1"/>
                </a:solidFill>
                <a:latin typeface="Comic Sans MS"/>
                <a:ea typeface="Comic Sans MS"/>
                <a:cs typeface="Comic Sans MS"/>
                <a:sym typeface="Comic Sans MS"/>
              </a:rPr>
              <a:t>Times Table Challenge - TTRS and year group competition </a:t>
            </a:r>
            <a:endParaRPr>
              <a:solidFill>
                <a:schemeClr val="dk1"/>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chemeClr val="dk1"/>
              </a:buClr>
              <a:buSzPts val="1800"/>
              <a:buFont typeface="Comic Sans MS"/>
              <a:buChar char="●"/>
            </a:pPr>
            <a:r>
              <a:rPr lang="en-GB">
                <a:solidFill>
                  <a:schemeClr val="dk1"/>
                </a:solidFill>
                <a:latin typeface="Comic Sans MS"/>
                <a:ea typeface="Comic Sans MS"/>
                <a:cs typeface="Comic Sans MS"/>
                <a:sym typeface="Comic Sans MS"/>
              </a:rPr>
              <a:t>Reading challenges </a:t>
            </a:r>
            <a:endParaRPr>
              <a:solidFill>
                <a:schemeClr val="dk1"/>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chemeClr val="dk1"/>
              </a:buClr>
              <a:buSzPts val="1800"/>
              <a:buFont typeface="Comic Sans MS"/>
              <a:buChar char="●"/>
            </a:pPr>
            <a:r>
              <a:rPr lang="en-GB">
                <a:solidFill>
                  <a:schemeClr val="dk1"/>
                </a:solidFill>
                <a:latin typeface="Comic Sans MS"/>
                <a:ea typeface="Comic Sans MS"/>
                <a:cs typeface="Comic Sans MS"/>
                <a:sym typeface="Comic Sans MS"/>
              </a:rPr>
              <a:t>Homeschool reading - everyday and logged on Boom Reader </a:t>
            </a:r>
            <a:endParaRPr>
              <a:solidFill>
                <a:schemeClr val="dk1"/>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chemeClr val="dk1"/>
              </a:buClr>
              <a:buSzPts val="1800"/>
              <a:buFont typeface="Comic Sans MS"/>
              <a:buChar char="●"/>
            </a:pPr>
            <a:r>
              <a:rPr lang="en-GB">
                <a:solidFill>
                  <a:schemeClr val="dk1"/>
                </a:solidFill>
                <a:latin typeface="Comic Sans MS"/>
                <a:ea typeface="Comic Sans MS"/>
                <a:cs typeface="Comic Sans MS"/>
                <a:sym typeface="Comic Sans MS"/>
              </a:rPr>
              <a:t>Books to share - weekly                                                                 </a:t>
            </a:r>
            <a:endParaRPr>
              <a:solidFill>
                <a:schemeClr val="dk1"/>
              </a:solidFill>
              <a:latin typeface="Comic Sans MS"/>
              <a:ea typeface="Comic Sans MS"/>
              <a:cs typeface="Comic Sans MS"/>
              <a:sym typeface="Comic Sans MS"/>
            </a:endParaRPr>
          </a:p>
        </p:txBody>
      </p:sp>
      <p:sp>
        <p:nvSpPr>
          <p:cNvPr id="190" name="Google Shape;190;g256c6951695_0_833"/>
          <p:cNvSpPr txBox="1"/>
          <p:nvPr/>
        </p:nvSpPr>
        <p:spPr>
          <a:xfrm>
            <a:off x="8383200" y="303850"/>
            <a:ext cx="47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56c6951695_0_839"/>
          <p:cNvSpPr txBox="1">
            <a:spLocks noGrp="1"/>
          </p:cNvSpPr>
          <p:nvPr>
            <p:ph type="title"/>
          </p:nvPr>
        </p:nvSpPr>
        <p:spPr>
          <a:xfrm>
            <a:off x="311700" y="241025"/>
            <a:ext cx="8520600" cy="572700"/>
          </a:xfrm>
          <a:prstGeom prst="rect">
            <a:avLst/>
          </a:prstGeom>
          <a:solidFill>
            <a:srgbClr val="FFD966"/>
          </a:solidFill>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20">
                <a:latin typeface="Comic Sans MS"/>
                <a:ea typeface="Comic Sans MS"/>
                <a:cs typeface="Comic Sans MS"/>
                <a:sym typeface="Comic Sans MS"/>
              </a:rPr>
              <a:t>How can I get involved as a parent/carer in Year Four?</a:t>
            </a:r>
            <a:endParaRPr sz="2420">
              <a:latin typeface="Comic Sans MS"/>
              <a:ea typeface="Comic Sans MS"/>
              <a:cs typeface="Comic Sans MS"/>
              <a:sym typeface="Comic Sans MS"/>
            </a:endParaRPr>
          </a:p>
        </p:txBody>
      </p:sp>
      <p:sp>
        <p:nvSpPr>
          <p:cNvPr id="196" name="Google Shape;196;g256c6951695_0_839"/>
          <p:cNvSpPr txBox="1">
            <a:spLocks noGrp="1"/>
          </p:cNvSpPr>
          <p:nvPr>
            <p:ph type="body" idx="1"/>
          </p:nvPr>
        </p:nvSpPr>
        <p:spPr>
          <a:xfrm>
            <a:off x="311700" y="923475"/>
            <a:ext cx="8520600" cy="4080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sz="2332" b="1">
                <a:solidFill>
                  <a:schemeClr val="dk1"/>
                </a:solidFill>
                <a:latin typeface="Comic Sans MS"/>
                <a:ea typeface="Comic Sans MS"/>
                <a:cs typeface="Comic Sans MS"/>
                <a:sym typeface="Comic Sans MS"/>
              </a:rPr>
              <a:t>Drop in dates:</a:t>
            </a:r>
            <a:r>
              <a:rPr lang="en-GB" sz="2332">
                <a:solidFill>
                  <a:schemeClr val="dk1"/>
                </a:solidFill>
                <a:latin typeface="Comic Sans MS"/>
                <a:ea typeface="Comic Sans MS"/>
                <a:cs typeface="Comic Sans MS"/>
                <a:sym typeface="Comic Sans MS"/>
              </a:rPr>
              <a:t> </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2332">
                <a:solidFill>
                  <a:schemeClr val="dk1"/>
                </a:solidFill>
                <a:latin typeface="Comic Sans MS"/>
                <a:ea typeface="Comic Sans MS"/>
                <a:cs typeface="Comic Sans MS"/>
                <a:sym typeface="Comic Sans MS"/>
              </a:rPr>
              <a:t>Autumn 1: Reading</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2332">
                <a:solidFill>
                  <a:schemeClr val="dk1"/>
                </a:solidFill>
                <a:latin typeface="Comic Sans MS"/>
                <a:ea typeface="Comic Sans MS"/>
                <a:cs typeface="Comic Sans MS"/>
                <a:sym typeface="Comic Sans MS"/>
              </a:rPr>
              <a:t>Spring 1: Writing </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2332">
                <a:solidFill>
                  <a:schemeClr val="dk1"/>
                </a:solidFill>
                <a:latin typeface="Comic Sans MS"/>
                <a:ea typeface="Comic Sans MS"/>
                <a:cs typeface="Comic Sans MS"/>
                <a:sym typeface="Comic Sans MS"/>
              </a:rPr>
              <a:t>Summer 1: Maths</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2332" b="1">
                <a:solidFill>
                  <a:schemeClr val="dk1"/>
                </a:solidFill>
                <a:latin typeface="Comic Sans MS"/>
                <a:ea typeface="Comic Sans MS"/>
                <a:cs typeface="Comic Sans MS"/>
                <a:sym typeface="Comic Sans MS"/>
              </a:rPr>
              <a:t>Statutory meeting: </a:t>
            </a:r>
            <a:r>
              <a:rPr lang="en-GB" sz="2332">
                <a:solidFill>
                  <a:schemeClr val="dk1"/>
                </a:solidFill>
                <a:latin typeface="Comic Sans MS"/>
                <a:ea typeface="Comic Sans MS"/>
                <a:cs typeface="Comic Sans MS"/>
                <a:sym typeface="Comic Sans MS"/>
              </a:rPr>
              <a:t>Multiplication check </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332"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332" b="1">
                <a:solidFill>
                  <a:schemeClr val="dk1"/>
                </a:solidFill>
                <a:latin typeface="Comic Sans MS"/>
                <a:ea typeface="Comic Sans MS"/>
                <a:cs typeface="Comic Sans MS"/>
                <a:sym typeface="Comic Sans MS"/>
              </a:rPr>
              <a:t>Assemblies: </a:t>
            </a:r>
            <a:endParaRPr sz="2332"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332">
                <a:solidFill>
                  <a:schemeClr val="dk1"/>
                </a:solidFill>
                <a:latin typeface="Comic Sans MS"/>
                <a:ea typeface="Comic Sans MS"/>
                <a:cs typeface="Comic Sans MS"/>
                <a:sym typeface="Comic Sans MS"/>
              </a:rPr>
              <a:t>Autumn Term - Christmas performance</a:t>
            </a:r>
            <a:endParaRPr sz="2332">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332">
                <a:solidFill>
                  <a:schemeClr val="dk1"/>
                </a:solidFill>
                <a:latin typeface="Comic Sans MS"/>
                <a:ea typeface="Comic Sans MS"/>
                <a:cs typeface="Comic Sans MS"/>
                <a:sym typeface="Comic Sans MS"/>
              </a:rPr>
              <a:t>Spring Term - Year Group Assembly </a:t>
            </a:r>
            <a:endParaRPr sz="2332">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332">
                <a:solidFill>
                  <a:schemeClr val="dk1"/>
                </a:solidFill>
                <a:latin typeface="Comic Sans MS"/>
                <a:ea typeface="Comic Sans MS"/>
                <a:cs typeface="Comic Sans MS"/>
                <a:sym typeface="Comic Sans MS"/>
              </a:rPr>
              <a:t>Summer Term - Appletree’s Got Talent</a:t>
            </a:r>
            <a:endParaRPr sz="2332">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332">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2332">
                <a:solidFill>
                  <a:schemeClr val="dk1"/>
                </a:solidFill>
                <a:latin typeface="Comic Sans MS"/>
                <a:ea typeface="Comic Sans MS"/>
                <a:cs typeface="Comic Sans MS"/>
                <a:sym typeface="Comic Sans MS"/>
              </a:rPr>
              <a:t>Reading at home</a:t>
            </a:r>
            <a:endParaRPr sz="2332">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ct val="47161"/>
              <a:buFont typeface="Arial"/>
              <a:buNone/>
            </a:pPr>
            <a:r>
              <a:rPr lang="en-GB" sz="2332">
                <a:solidFill>
                  <a:schemeClr val="dk1"/>
                </a:solidFill>
                <a:latin typeface="Comic Sans MS"/>
                <a:ea typeface="Comic Sans MS"/>
                <a:cs typeface="Comic Sans MS"/>
                <a:sym typeface="Comic Sans MS"/>
              </a:rPr>
              <a:t>Homework support </a:t>
            </a:r>
            <a:endParaRPr sz="2332">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ct val="47161"/>
              <a:buFont typeface="Arial"/>
              <a:buNone/>
            </a:pPr>
            <a:r>
              <a:rPr lang="en-GB" sz="2332">
                <a:solidFill>
                  <a:schemeClr val="dk1"/>
                </a:solidFill>
                <a:latin typeface="Comic Sans MS"/>
                <a:ea typeface="Comic Sans MS"/>
                <a:cs typeface="Comic Sans MS"/>
                <a:sym typeface="Comic Sans MS"/>
              </a:rPr>
              <a:t>Trips, visits, visitors, secret reader, careers days, library helper     </a:t>
            </a:r>
            <a:endParaRPr/>
          </a:p>
        </p:txBody>
      </p:sp>
      <p:sp>
        <p:nvSpPr>
          <p:cNvPr id="197" name="Google Shape;197;g256c6951695_0_839"/>
          <p:cNvSpPr txBox="1"/>
          <p:nvPr/>
        </p:nvSpPr>
        <p:spPr>
          <a:xfrm>
            <a:off x="8289750" y="32727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56c6951695_0_845"/>
          <p:cNvSpPr txBox="1">
            <a:spLocks noGrp="1"/>
          </p:cNvSpPr>
          <p:nvPr>
            <p:ph type="title"/>
          </p:nvPr>
        </p:nvSpPr>
        <p:spPr>
          <a:xfrm>
            <a:off x="311700" y="273225"/>
            <a:ext cx="8520600" cy="572700"/>
          </a:xfrm>
          <a:prstGeom prst="rect">
            <a:avLst/>
          </a:prstGeom>
          <a:solidFill>
            <a:srgbClr val="EAD1DC"/>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Clubs</a:t>
            </a:r>
            <a:endParaRPr>
              <a:latin typeface="Comic Sans MS"/>
              <a:ea typeface="Comic Sans MS"/>
              <a:cs typeface="Comic Sans MS"/>
              <a:sym typeface="Comic Sans MS"/>
            </a:endParaRPr>
          </a:p>
        </p:txBody>
      </p:sp>
      <p:sp>
        <p:nvSpPr>
          <p:cNvPr id="203" name="Google Shape;203;g256c6951695_0_845"/>
          <p:cNvSpPr txBox="1">
            <a:spLocks noGrp="1"/>
          </p:cNvSpPr>
          <p:nvPr>
            <p:ph type="body" idx="1"/>
          </p:nvPr>
        </p:nvSpPr>
        <p:spPr>
          <a:xfrm>
            <a:off x="311700" y="1141500"/>
            <a:ext cx="8520600" cy="3652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Blossom Club</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Access Coaching Sports Clubs</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KS2 Choir</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Dance Club</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Homework Club </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Gardening Club </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Lingo Tots </a:t>
            </a:r>
            <a:endParaRPr sz="1765">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GB" sz="1765">
                <a:solidFill>
                  <a:schemeClr val="dk1"/>
                </a:solidFill>
                <a:latin typeface="Comic Sans MS"/>
                <a:ea typeface="Comic Sans MS"/>
                <a:cs typeface="Comic Sans MS"/>
                <a:sym typeface="Comic Sans MS"/>
              </a:rPr>
              <a:t>Mindful Me </a:t>
            </a:r>
            <a:endParaRPr sz="1765">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765">
              <a:solidFill>
                <a:schemeClr val="dk1"/>
              </a:solidFill>
              <a:latin typeface="Comic Sans MS"/>
              <a:ea typeface="Comic Sans MS"/>
              <a:cs typeface="Comic Sans MS"/>
              <a:sym typeface="Comic Sans MS"/>
            </a:endParaRPr>
          </a:p>
          <a:p>
            <a:pPr marL="0" lvl="0" indent="0" algn="l" rtl="0">
              <a:lnSpc>
                <a:spcPct val="95000"/>
              </a:lnSpc>
              <a:spcBef>
                <a:spcPts val="0"/>
              </a:spcBef>
              <a:spcAft>
                <a:spcPts val="0"/>
              </a:spcAft>
              <a:buSzPts val="1018"/>
              <a:buNone/>
            </a:pPr>
            <a:endParaRPr sz="1765">
              <a:solidFill>
                <a:srgbClr val="FF0000"/>
              </a:solidFill>
              <a:latin typeface="Comic Sans MS"/>
              <a:ea typeface="Comic Sans MS"/>
              <a:cs typeface="Comic Sans MS"/>
              <a:sym typeface="Comic Sans MS"/>
            </a:endParaRPr>
          </a:p>
          <a:p>
            <a:pPr marL="0" lvl="0" indent="0" algn="l" rtl="0">
              <a:lnSpc>
                <a:spcPct val="95000"/>
              </a:lnSpc>
              <a:spcBef>
                <a:spcPts val="0"/>
              </a:spcBef>
              <a:spcAft>
                <a:spcPts val="0"/>
              </a:spcAft>
              <a:buSzPts val="1018"/>
              <a:buNone/>
            </a:pPr>
            <a:r>
              <a:rPr lang="en-GB" sz="1765">
                <a:solidFill>
                  <a:srgbClr val="FF0000"/>
                </a:solidFill>
                <a:latin typeface="Comic Sans MS"/>
                <a:ea typeface="Comic Sans MS"/>
                <a:cs typeface="Comic Sans MS"/>
                <a:sym typeface="Comic Sans MS"/>
              </a:rPr>
              <a:t>  </a:t>
            </a:r>
            <a:endParaRPr sz="1765">
              <a:solidFill>
                <a:srgbClr val="FF0000"/>
              </a:solidFill>
              <a:latin typeface="Comic Sans MS"/>
              <a:ea typeface="Comic Sans MS"/>
              <a:cs typeface="Comic Sans MS"/>
              <a:sym typeface="Comic Sans MS"/>
            </a:endParaRPr>
          </a:p>
        </p:txBody>
      </p:sp>
      <p:sp>
        <p:nvSpPr>
          <p:cNvPr id="204" name="Google Shape;204;g256c6951695_0_845"/>
          <p:cNvSpPr txBox="1"/>
          <p:nvPr/>
        </p:nvSpPr>
        <p:spPr>
          <a:xfrm>
            <a:off x="8230800" y="35947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
        <p:nvSpPr>
          <p:cNvPr id="205" name="Google Shape;205;g256c6951695_0_845"/>
          <p:cNvSpPr txBox="1"/>
          <p:nvPr/>
        </p:nvSpPr>
        <p:spPr>
          <a:xfrm>
            <a:off x="5212950" y="1417475"/>
            <a:ext cx="3217800" cy="2802900"/>
          </a:xfrm>
          <a:prstGeom prst="rect">
            <a:avLst/>
          </a:prstGeom>
          <a:noFill/>
          <a:ln w="19050" cap="flat" cmpd="sng">
            <a:solidFill>
              <a:srgbClr val="C27BA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900" b="1" u="sng">
                <a:latin typeface="Comic Sans MS"/>
                <a:ea typeface="Comic Sans MS"/>
                <a:cs typeface="Comic Sans MS"/>
                <a:sym typeface="Comic Sans MS"/>
              </a:rPr>
              <a:t>Extra Responsibilities: </a:t>
            </a:r>
            <a:endParaRPr sz="1900" b="1" u="sng">
              <a:latin typeface="Comic Sans MS"/>
              <a:ea typeface="Comic Sans MS"/>
              <a:cs typeface="Comic Sans MS"/>
              <a:sym typeface="Comic Sans MS"/>
            </a:endParaRPr>
          </a:p>
          <a:p>
            <a:pPr marL="0" lvl="0" indent="0" algn="ctr" rtl="0">
              <a:lnSpc>
                <a:spcPct val="115000"/>
              </a:lnSpc>
              <a:spcBef>
                <a:spcPts val="0"/>
              </a:spcBef>
              <a:spcAft>
                <a:spcPts val="0"/>
              </a:spcAft>
              <a:buNone/>
            </a:pPr>
            <a:endParaRPr sz="1900" b="1">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PE Leaders and Monitors</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Reception Buddies </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Eco Warrior</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School Councillor</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Blossom Buddies</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STEM Leader </a:t>
            </a:r>
            <a:endParaRPr sz="160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GB" sz="1600">
                <a:latin typeface="Comic Sans MS"/>
                <a:ea typeface="Comic Sans MS"/>
                <a:cs typeface="Comic Sans MS"/>
                <a:sym typeface="Comic Sans MS"/>
              </a:rPr>
              <a:t>Maths Leader</a:t>
            </a:r>
            <a:endParaRPr sz="16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2567341d7eb_0_21"/>
          <p:cNvSpPr txBox="1">
            <a:spLocks noGrp="1"/>
          </p:cNvSpPr>
          <p:nvPr>
            <p:ph type="title"/>
          </p:nvPr>
        </p:nvSpPr>
        <p:spPr>
          <a:xfrm>
            <a:off x="217950" y="196100"/>
            <a:ext cx="8708100" cy="823200"/>
          </a:xfrm>
          <a:prstGeom prst="rect">
            <a:avLst/>
          </a:prstGeom>
          <a:solidFill>
            <a:srgbClr val="8E7CC3"/>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100">
                <a:solidFill>
                  <a:schemeClr val="lt1"/>
                </a:solidFill>
                <a:latin typeface="Comic Sans MS"/>
                <a:ea typeface="Comic Sans MS"/>
                <a:cs typeface="Comic Sans MS"/>
                <a:sym typeface="Comic Sans MS"/>
              </a:rPr>
              <a:t>Meet the Year 4 Team…</a:t>
            </a:r>
            <a:endParaRPr sz="1820">
              <a:solidFill>
                <a:schemeClr val="lt1"/>
              </a:solidFill>
              <a:latin typeface="Comic Sans MS"/>
              <a:ea typeface="Comic Sans MS"/>
              <a:cs typeface="Comic Sans MS"/>
              <a:sym typeface="Comic Sans MS"/>
            </a:endParaRPr>
          </a:p>
        </p:txBody>
      </p:sp>
      <p:pic>
        <p:nvPicPr>
          <p:cNvPr id="61" name="Google Shape;61;g2567341d7eb_0_21"/>
          <p:cNvPicPr preferRelativeResize="0"/>
          <p:nvPr/>
        </p:nvPicPr>
        <p:blipFill>
          <a:blip r:embed="rId3">
            <a:alphaModFix/>
          </a:blip>
          <a:stretch>
            <a:fillRect/>
          </a:stretch>
        </p:blipFill>
        <p:spPr>
          <a:xfrm>
            <a:off x="356775" y="1471488"/>
            <a:ext cx="1976900" cy="2132375"/>
          </a:xfrm>
          <a:prstGeom prst="rect">
            <a:avLst/>
          </a:prstGeom>
          <a:noFill/>
          <a:ln>
            <a:noFill/>
          </a:ln>
        </p:spPr>
      </p:pic>
      <p:sp>
        <p:nvSpPr>
          <p:cNvPr id="62" name="Google Shape;62;g2567341d7eb_0_21"/>
          <p:cNvSpPr txBox="1"/>
          <p:nvPr/>
        </p:nvSpPr>
        <p:spPr>
          <a:xfrm>
            <a:off x="2650875" y="3661825"/>
            <a:ext cx="1897500" cy="923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rgbClr val="9900FF"/>
                </a:solidFill>
                <a:latin typeface="Comic Sans MS"/>
                <a:ea typeface="Comic Sans MS"/>
                <a:cs typeface="Comic Sans MS"/>
                <a:sym typeface="Comic Sans MS"/>
              </a:rPr>
              <a:t>Miss Traill </a:t>
            </a:r>
            <a:endParaRPr sz="1600">
              <a:solidFill>
                <a:srgbClr val="9900FF"/>
              </a:solidFill>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Assistant Head </a:t>
            </a:r>
            <a:endParaRPr sz="1600">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Class 9 Teacher </a:t>
            </a:r>
            <a:endParaRPr sz="1600">
              <a:latin typeface="Comic Sans MS"/>
              <a:ea typeface="Comic Sans MS"/>
              <a:cs typeface="Comic Sans MS"/>
              <a:sym typeface="Comic Sans MS"/>
            </a:endParaRPr>
          </a:p>
        </p:txBody>
      </p:sp>
      <p:sp>
        <p:nvSpPr>
          <p:cNvPr id="63" name="Google Shape;63;g2567341d7eb_0_21"/>
          <p:cNvSpPr txBox="1"/>
          <p:nvPr/>
        </p:nvSpPr>
        <p:spPr>
          <a:xfrm>
            <a:off x="165175" y="3661825"/>
            <a:ext cx="2360100" cy="923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rgbClr val="9900FF"/>
                </a:solidFill>
                <a:latin typeface="Comic Sans MS"/>
                <a:ea typeface="Comic Sans MS"/>
                <a:cs typeface="Comic Sans MS"/>
                <a:sym typeface="Comic Sans MS"/>
              </a:rPr>
              <a:t>Mrs Wilkinson</a:t>
            </a:r>
            <a:endParaRPr sz="1600">
              <a:solidFill>
                <a:srgbClr val="9900FF"/>
              </a:solidFill>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Deputy Head &amp; DSL </a:t>
            </a:r>
            <a:endParaRPr sz="1600">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Class 9 Teacher </a:t>
            </a:r>
            <a:endParaRPr sz="1600">
              <a:latin typeface="Comic Sans MS"/>
              <a:ea typeface="Comic Sans MS"/>
              <a:cs typeface="Comic Sans MS"/>
              <a:sym typeface="Comic Sans MS"/>
            </a:endParaRPr>
          </a:p>
        </p:txBody>
      </p:sp>
      <p:sp>
        <p:nvSpPr>
          <p:cNvPr id="64" name="Google Shape;64;g2567341d7eb_0_21"/>
          <p:cNvSpPr txBox="1"/>
          <p:nvPr/>
        </p:nvSpPr>
        <p:spPr>
          <a:xfrm>
            <a:off x="4888238" y="3665088"/>
            <a:ext cx="1817700" cy="677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rgbClr val="9900FF"/>
                </a:solidFill>
                <a:latin typeface="Comic Sans MS"/>
                <a:ea typeface="Comic Sans MS"/>
                <a:cs typeface="Comic Sans MS"/>
                <a:sym typeface="Comic Sans MS"/>
              </a:rPr>
              <a:t>Miss Wyeth </a:t>
            </a:r>
            <a:endParaRPr sz="1600">
              <a:solidFill>
                <a:srgbClr val="9900FF"/>
              </a:solidFill>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Class 10 Teacher </a:t>
            </a:r>
            <a:endParaRPr sz="1600">
              <a:latin typeface="Comic Sans MS"/>
              <a:ea typeface="Comic Sans MS"/>
              <a:cs typeface="Comic Sans MS"/>
              <a:sym typeface="Comic Sans MS"/>
            </a:endParaRPr>
          </a:p>
        </p:txBody>
      </p:sp>
      <p:sp>
        <p:nvSpPr>
          <p:cNvPr id="65" name="Google Shape;65;g2567341d7eb_0_21"/>
          <p:cNvSpPr txBox="1"/>
          <p:nvPr/>
        </p:nvSpPr>
        <p:spPr>
          <a:xfrm>
            <a:off x="3202325" y="5262300"/>
            <a:ext cx="1817700" cy="384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300">
                <a:latin typeface="Comic Sans MS"/>
                <a:ea typeface="Comic Sans MS"/>
                <a:cs typeface="Comic Sans MS"/>
                <a:sym typeface="Comic Sans MS"/>
              </a:rPr>
              <a:t> </a:t>
            </a:r>
            <a:endParaRPr sz="1300">
              <a:latin typeface="Comic Sans MS"/>
              <a:ea typeface="Comic Sans MS"/>
              <a:cs typeface="Comic Sans MS"/>
              <a:sym typeface="Comic Sans MS"/>
            </a:endParaRPr>
          </a:p>
        </p:txBody>
      </p:sp>
      <p:sp>
        <p:nvSpPr>
          <p:cNvPr id="66" name="Google Shape;66;g2567341d7eb_0_21"/>
          <p:cNvSpPr txBox="1"/>
          <p:nvPr/>
        </p:nvSpPr>
        <p:spPr>
          <a:xfrm>
            <a:off x="2650875" y="4677300"/>
            <a:ext cx="2142900" cy="585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Comic Sans MS"/>
              <a:ea typeface="Comic Sans MS"/>
              <a:cs typeface="Comic Sans MS"/>
              <a:sym typeface="Comic Sans MS"/>
            </a:endParaRPr>
          </a:p>
          <a:p>
            <a:pPr marL="0" lvl="0" indent="0" algn="ctr" rtl="0">
              <a:spcBef>
                <a:spcPts val="0"/>
              </a:spcBef>
              <a:spcAft>
                <a:spcPts val="0"/>
              </a:spcAft>
              <a:buNone/>
            </a:pPr>
            <a:endParaRPr sz="1300">
              <a:latin typeface="Comic Sans MS"/>
              <a:ea typeface="Comic Sans MS"/>
              <a:cs typeface="Comic Sans MS"/>
              <a:sym typeface="Comic Sans MS"/>
            </a:endParaRPr>
          </a:p>
        </p:txBody>
      </p:sp>
      <p:pic>
        <p:nvPicPr>
          <p:cNvPr id="67" name="Google Shape;67;g2567341d7eb_0_21"/>
          <p:cNvPicPr preferRelativeResize="0"/>
          <p:nvPr/>
        </p:nvPicPr>
        <p:blipFill rotWithShape="1">
          <a:blip r:embed="rId4">
            <a:alphaModFix/>
          </a:blip>
          <a:srcRect t="4942" b="9"/>
          <a:stretch/>
        </p:blipFill>
        <p:spPr>
          <a:xfrm>
            <a:off x="4888238" y="1528850"/>
            <a:ext cx="1817700" cy="2017650"/>
          </a:xfrm>
          <a:prstGeom prst="rect">
            <a:avLst/>
          </a:prstGeom>
          <a:noFill/>
          <a:ln>
            <a:noFill/>
          </a:ln>
        </p:spPr>
      </p:pic>
      <p:pic>
        <p:nvPicPr>
          <p:cNvPr id="68" name="Google Shape;68;g2567341d7eb_0_21"/>
          <p:cNvPicPr preferRelativeResize="0"/>
          <p:nvPr/>
        </p:nvPicPr>
        <p:blipFill>
          <a:blip r:embed="rId5">
            <a:alphaModFix/>
          </a:blip>
          <a:stretch>
            <a:fillRect/>
          </a:stretch>
        </p:blipFill>
        <p:spPr>
          <a:xfrm>
            <a:off x="7087600" y="1445975"/>
            <a:ext cx="1717375" cy="2100517"/>
          </a:xfrm>
          <a:prstGeom prst="rect">
            <a:avLst/>
          </a:prstGeom>
          <a:noFill/>
          <a:ln>
            <a:noFill/>
          </a:ln>
        </p:spPr>
      </p:pic>
      <p:sp>
        <p:nvSpPr>
          <p:cNvPr id="69" name="Google Shape;69;g2567341d7eb_0_21"/>
          <p:cNvSpPr txBox="1"/>
          <p:nvPr/>
        </p:nvSpPr>
        <p:spPr>
          <a:xfrm>
            <a:off x="6874838" y="3661825"/>
            <a:ext cx="21429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9900FF"/>
                </a:solidFill>
                <a:highlight>
                  <a:schemeClr val="lt1"/>
                </a:highlight>
                <a:latin typeface="Comic Sans MS"/>
                <a:ea typeface="Comic Sans MS"/>
                <a:cs typeface="Comic Sans MS"/>
                <a:sym typeface="Comic Sans MS"/>
              </a:rPr>
              <a:t>Mrs Potter</a:t>
            </a:r>
            <a:endParaRPr sz="1600">
              <a:solidFill>
                <a:srgbClr val="9900FF"/>
              </a:solidFill>
              <a:highlight>
                <a:schemeClr val="lt1"/>
              </a:highlight>
              <a:latin typeface="Comic Sans MS"/>
              <a:ea typeface="Comic Sans MS"/>
              <a:cs typeface="Comic Sans MS"/>
              <a:sym typeface="Comic Sans MS"/>
            </a:endParaRPr>
          </a:p>
          <a:p>
            <a:pPr marL="0" lvl="0" indent="0" algn="ctr" rtl="0">
              <a:spcBef>
                <a:spcPts val="0"/>
              </a:spcBef>
              <a:spcAft>
                <a:spcPts val="0"/>
              </a:spcAft>
              <a:buNone/>
            </a:pPr>
            <a:r>
              <a:rPr lang="en-GB" sz="1600">
                <a:solidFill>
                  <a:schemeClr val="dk1"/>
                </a:solidFill>
                <a:highlight>
                  <a:schemeClr val="lt1"/>
                </a:highlight>
                <a:latin typeface="Comic Sans MS"/>
                <a:ea typeface="Comic Sans MS"/>
                <a:cs typeface="Comic Sans MS"/>
                <a:sym typeface="Comic Sans MS"/>
              </a:rPr>
              <a:t>Year 4 </a:t>
            </a:r>
            <a:endParaRPr sz="1600">
              <a:solidFill>
                <a:schemeClr val="dk1"/>
              </a:solidFill>
              <a:highlight>
                <a:schemeClr val="lt1"/>
              </a:highlight>
              <a:latin typeface="Comic Sans MS"/>
              <a:ea typeface="Comic Sans MS"/>
              <a:cs typeface="Comic Sans MS"/>
              <a:sym typeface="Comic Sans MS"/>
            </a:endParaRPr>
          </a:p>
          <a:p>
            <a:pPr marL="0" lvl="0" indent="0" algn="ctr" rtl="0">
              <a:spcBef>
                <a:spcPts val="0"/>
              </a:spcBef>
              <a:spcAft>
                <a:spcPts val="0"/>
              </a:spcAft>
              <a:buNone/>
            </a:pPr>
            <a:r>
              <a:rPr lang="en-GB" sz="1600">
                <a:solidFill>
                  <a:schemeClr val="dk1"/>
                </a:solidFill>
                <a:highlight>
                  <a:schemeClr val="lt1"/>
                </a:highlight>
                <a:latin typeface="Comic Sans MS"/>
                <a:ea typeface="Comic Sans MS"/>
                <a:cs typeface="Comic Sans MS"/>
                <a:sym typeface="Comic Sans MS"/>
              </a:rPr>
              <a:t>Teaching Assistant</a:t>
            </a:r>
            <a:endParaRPr sz="1600">
              <a:solidFill>
                <a:schemeClr val="dk1"/>
              </a:solidFill>
              <a:highlight>
                <a:schemeClr val="lt1"/>
              </a:highlight>
              <a:latin typeface="Comic Sans MS"/>
              <a:ea typeface="Comic Sans MS"/>
              <a:cs typeface="Comic Sans MS"/>
              <a:sym typeface="Comic Sans MS"/>
            </a:endParaRPr>
          </a:p>
        </p:txBody>
      </p:sp>
      <p:pic>
        <p:nvPicPr>
          <p:cNvPr id="70" name="Google Shape;70;g2567341d7eb_0_21"/>
          <p:cNvPicPr preferRelativeResize="0"/>
          <p:nvPr/>
        </p:nvPicPr>
        <p:blipFill>
          <a:blip r:embed="rId6">
            <a:alphaModFix/>
          </a:blip>
          <a:stretch>
            <a:fillRect/>
          </a:stretch>
        </p:blipFill>
        <p:spPr>
          <a:xfrm>
            <a:off x="2733675" y="1552100"/>
            <a:ext cx="1717375" cy="201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56c6951695_0_904"/>
          <p:cNvSpPr txBox="1">
            <a:spLocks noGrp="1"/>
          </p:cNvSpPr>
          <p:nvPr>
            <p:ph type="title"/>
          </p:nvPr>
        </p:nvSpPr>
        <p:spPr>
          <a:xfrm>
            <a:off x="311700" y="287950"/>
            <a:ext cx="8520600" cy="572700"/>
          </a:xfrm>
          <a:prstGeom prst="rect">
            <a:avLst/>
          </a:prstGeom>
          <a:solidFill>
            <a:srgbClr val="F6B26B"/>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Organised and On Time</a:t>
            </a:r>
            <a:endParaRPr>
              <a:latin typeface="Comic Sans MS"/>
              <a:ea typeface="Comic Sans MS"/>
              <a:cs typeface="Comic Sans MS"/>
              <a:sym typeface="Comic Sans MS"/>
            </a:endParaRPr>
          </a:p>
        </p:txBody>
      </p:sp>
      <p:sp>
        <p:nvSpPr>
          <p:cNvPr id="211" name="Google Shape;211;g256c6951695_0_904"/>
          <p:cNvSpPr txBox="1">
            <a:spLocks noGrp="1"/>
          </p:cNvSpPr>
          <p:nvPr>
            <p:ph type="body" idx="1"/>
          </p:nvPr>
        </p:nvSpPr>
        <p:spPr>
          <a:xfrm>
            <a:off x="311700" y="1045075"/>
            <a:ext cx="8520600" cy="393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u="sng">
                <a:solidFill>
                  <a:schemeClr val="dk1"/>
                </a:solidFill>
                <a:latin typeface="Comic Sans MS"/>
                <a:ea typeface="Comic Sans MS"/>
                <a:cs typeface="Comic Sans MS"/>
                <a:sym typeface="Comic Sans MS"/>
              </a:rPr>
              <a:t>PE days</a:t>
            </a:r>
            <a:endParaRPr b="1" u="sng">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To be confirmed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b="1" u="sng">
                <a:solidFill>
                  <a:schemeClr val="dk1"/>
                </a:solidFill>
                <a:latin typeface="Comic Sans MS"/>
                <a:ea typeface="Comic Sans MS"/>
                <a:cs typeface="Comic Sans MS"/>
                <a:sym typeface="Comic Sans MS"/>
              </a:rPr>
              <a:t>Swimming on Tuesdays </a:t>
            </a:r>
            <a:endParaRPr b="1" u="sng">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Autumn 1 and Spring 1 = Class 9</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Autumn 2 and Spring 2 = Class 10</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b="1" u="sng">
                <a:solidFill>
                  <a:schemeClr val="dk1"/>
                </a:solidFill>
                <a:latin typeface="Comic Sans MS"/>
                <a:ea typeface="Comic Sans MS"/>
                <a:cs typeface="Comic Sans MS"/>
                <a:sym typeface="Comic Sans MS"/>
              </a:rPr>
              <a:t>Forest School Days:</a:t>
            </a:r>
            <a:endParaRPr b="1" u="sng">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Both classes will visit Forest School once each half term. Please wear suitable</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clothing.  </a:t>
            </a:r>
            <a:endParaRPr>
              <a:solidFill>
                <a:schemeClr val="dk1"/>
              </a:solidFill>
              <a:latin typeface="Comic Sans MS"/>
              <a:ea typeface="Comic Sans MS"/>
              <a:cs typeface="Comic Sans MS"/>
              <a:sym typeface="Comic Sans MS"/>
            </a:endParaRPr>
          </a:p>
        </p:txBody>
      </p:sp>
      <p:pic>
        <p:nvPicPr>
          <p:cNvPr id="212" name="Google Shape;212;g256c6951695_0_904"/>
          <p:cNvPicPr preferRelativeResize="0"/>
          <p:nvPr/>
        </p:nvPicPr>
        <p:blipFill>
          <a:blip r:embed="rId3">
            <a:alphaModFix/>
          </a:blip>
          <a:stretch>
            <a:fillRect/>
          </a:stretch>
        </p:blipFill>
        <p:spPr>
          <a:xfrm>
            <a:off x="7864900" y="131500"/>
            <a:ext cx="1092430" cy="1020975"/>
          </a:xfrm>
          <a:prstGeom prst="rect">
            <a:avLst/>
          </a:prstGeom>
          <a:noFill/>
          <a:ln>
            <a:noFill/>
          </a:ln>
        </p:spPr>
      </p:pic>
      <p:pic>
        <p:nvPicPr>
          <p:cNvPr id="213" name="Google Shape;213;g256c6951695_0_904"/>
          <p:cNvPicPr preferRelativeResize="0"/>
          <p:nvPr/>
        </p:nvPicPr>
        <p:blipFill>
          <a:blip r:embed="rId4">
            <a:alphaModFix/>
          </a:blip>
          <a:stretch>
            <a:fillRect/>
          </a:stretch>
        </p:blipFill>
        <p:spPr>
          <a:xfrm>
            <a:off x="6095074" y="1461674"/>
            <a:ext cx="2328850" cy="1549750"/>
          </a:xfrm>
          <a:prstGeom prst="rect">
            <a:avLst/>
          </a:prstGeom>
          <a:noFill/>
          <a:ln>
            <a:noFill/>
          </a:ln>
        </p:spPr>
      </p:pic>
      <p:sp>
        <p:nvSpPr>
          <p:cNvPr id="214" name="Google Shape;214;g256c6951695_0_904"/>
          <p:cNvSpPr txBox="1"/>
          <p:nvPr/>
        </p:nvSpPr>
        <p:spPr>
          <a:xfrm>
            <a:off x="7367125" y="374200"/>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xfrm>
            <a:off x="311700" y="445025"/>
            <a:ext cx="8520600" cy="572700"/>
          </a:xfrm>
          <a:prstGeom prst="rect">
            <a:avLst/>
          </a:prstGeom>
          <a:solidFill>
            <a:srgbClr val="A4C2F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Organised and On Time</a:t>
            </a:r>
            <a:endParaRPr>
              <a:latin typeface="Comic Sans MS"/>
              <a:ea typeface="Comic Sans MS"/>
              <a:cs typeface="Comic Sans MS"/>
              <a:sym typeface="Comic Sans MS"/>
            </a:endParaRPr>
          </a:p>
        </p:txBody>
      </p:sp>
      <p:sp>
        <p:nvSpPr>
          <p:cNvPr id="220" name="Google Shape;220;p6"/>
          <p:cNvSpPr txBox="1">
            <a:spLocks noGrp="1"/>
          </p:cNvSpPr>
          <p:nvPr>
            <p:ph type="body" idx="1"/>
          </p:nvPr>
        </p:nvSpPr>
        <p:spPr>
          <a:xfrm>
            <a:off x="340050" y="1566375"/>
            <a:ext cx="8463900" cy="311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GB" sz="1450" i="1">
                <a:solidFill>
                  <a:srgbClr val="1155CC"/>
                </a:solidFill>
                <a:highlight>
                  <a:srgbClr val="FFFFFF"/>
                </a:highlight>
                <a:latin typeface="Comic Sans MS"/>
                <a:ea typeface="Comic Sans MS"/>
                <a:cs typeface="Comic Sans MS"/>
                <a:sym typeface="Comic Sans MS"/>
              </a:rPr>
              <a:t>“</a:t>
            </a:r>
            <a:r>
              <a:rPr lang="en-GB" sz="1850" i="1">
                <a:solidFill>
                  <a:srgbClr val="1155CC"/>
                </a:solidFill>
                <a:highlight>
                  <a:srgbClr val="FFFFFF"/>
                </a:highlight>
                <a:latin typeface="Comic Sans MS"/>
                <a:ea typeface="Comic Sans MS"/>
                <a:cs typeface="Comic Sans MS"/>
                <a:sym typeface="Comic Sans MS"/>
              </a:rPr>
              <a:t>Being around teachers and friends in a school environment is the best way for pupils to learn and reach their potential. Time in school also keeps children safe and provides access to extra-curricular opportunities and pastoral care.  </a:t>
            </a:r>
            <a:endParaRPr sz="1850" i="1">
              <a:solidFill>
                <a:srgbClr val="1155CC"/>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SzPts val="1800"/>
              <a:buNone/>
            </a:pPr>
            <a:r>
              <a:rPr lang="en-GB" sz="1850" i="1">
                <a:solidFill>
                  <a:srgbClr val="1155CC"/>
                </a:solidFill>
                <a:highlight>
                  <a:srgbClr val="FFFFFF"/>
                </a:highlight>
                <a:latin typeface="Comic Sans MS"/>
                <a:ea typeface="Comic Sans MS"/>
                <a:cs typeface="Comic Sans MS"/>
                <a:sym typeface="Comic Sans MS"/>
              </a:rPr>
              <a:t>The higher a pupil’s attendance, the more they are likely to learn, and the better they are likely to perform in assessments.” </a:t>
            </a:r>
            <a:endParaRPr sz="1850" i="1">
              <a:solidFill>
                <a:srgbClr val="1155CC"/>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SzPts val="1800"/>
              <a:buNone/>
            </a:pPr>
            <a:endParaRPr sz="950" i="1">
              <a:solidFill>
                <a:srgbClr val="1155CC"/>
              </a:solidFill>
              <a:highlight>
                <a:srgbClr val="FFFFFF"/>
              </a:highlight>
              <a:latin typeface="Comic Sans MS"/>
              <a:ea typeface="Comic Sans MS"/>
              <a:cs typeface="Comic Sans MS"/>
              <a:sym typeface="Comic Sans MS"/>
            </a:endParaRPr>
          </a:p>
          <a:p>
            <a:pPr marL="0" lvl="0" indent="0" algn="l" rtl="0">
              <a:lnSpc>
                <a:spcPct val="100000"/>
              </a:lnSpc>
              <a:spcBef>
                <a:spcPts val="1200"/>
              </a:spcBef>
              <a:spcAft>
                <a:spcPts val="1200"/>
              </a:spcAft>
              <a:buSzPts val="1800"/>
              <a:buNone/>
            </a:pPr>
            <a:r>
              <a:rPr lang="en-GB" sz="1850" b="1" i="1">
                <a:solidFill>
                  <a:srgbClr val="0B0C0C"/>
                </a:solidFill>
                <a:highlight>
                  <a:srgbClr val="FFFFFF"/>
                </a:highlight>
                <a:latin typeface="Comic Sans MS"/>
                <a:ea typeface="Comic Sans MS"/>
                <a:cs typeface="Comic Sans MS"/>
                <a:sym typeface="Comic Sans MS"/>
              </a:rPr>
              <a:t>Department for Education, Education hub, May 2023</a:t>
            </a:r>
            <a:endParaRPr sz="2200" b="1" i="1">
              <a:latin typeface="Comic Sans MS"/>
              <a:ea typeface="Comic Sans MS"/>
              <a:cs typeface="Comic Sans MS"/>
              <a:sym typeface="Comic Sans MS"/>
            </a:endParaRPr>
          </a:p>
        </p:txBody>
      </p:sp>
      <p:pic>
        <p:nvPicPr>
          <p:cNvPr id="221" name="Google Shape;221;p6"/>
          <p:cNvPicPr preferRelativeResize="0"/>
          <p:nvPr/>
        </p:nvPicPr>
        <p:blipFill rotWithShape="1">
          <a:blip r:embed="rId3">
            <a:alphaModFix/>
          </a:blip>
          <a:srcRect/>
          <a:stretch/>
        </p:blipFill>
        <p:spPr>
          <a:xfrm>
            <a:off x="7624172" y="99475"/>
            <a:ext cx="1373678" cy="1355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311700" y="445025"/>
            <a:ext cx="8520600" cy="572700"/>
          </a:xfrm>
          <a:prstGeom prst="rect">
            <a:avLst/>
          </a:prstGeom>
          <a:solidFill>
            <a:srgbClr val="B4A7D6"/>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Organised and On Time</a:t>
            </a:r>
            <a:endParaRPr>
              <a:latin typeface="Comic Sans MS"/>
              <a:ea typeface="Comic Sans MS"/>
              <a:cs typeface="Comic Sans MS"/>
              <a:sym typeface="Comic Sans MS"/>
            </a:endParaRPr>
          </a:p>
        </p:txBody>
      </p:sp>
      <p:pic>
        <p:nvPicPr>
          <p:cNvPr id="227" name="Google Shape;227;p8"/>
          <p:cNvPicPr preferRelativeResize="0"/>
          <p:nvPr/>
        </p:nvPicPr>
        <p:blipFill rotWithShape="1">
          <a:blip r:embed="rId3">
            <a:alphaModFix/>
          </a:blip>
          <a:srcRect/>
          <a:stretch/>
        </p:blipFill>
        <p:spPr>
          <a:xfrm>
            <a:off x="1846300" y="1017725"/>
            <a:ext cx="5934576" cy="4020450"/>
          </a:xfrm>
          <a:prstGeom prst="rect">
            <a:avLst/>
          </a:prstGeom>
          <a:noFill/>
          <a:ln>
            <a:noFill/>
          </a:ln>
        </p:spPr>
      </p:pic>
      <p:pic>
        <p:nvPicPr>
          <p:cNvPr id="228" name="Google Shape;228;p8"/>
          <p:cNvPicPr preferRelativeResize="0"/>
          <p:nvPr/>
        </p:nvPicPr>
        <p:blipFill rotWithShape="1">
          <a:blip r:embed="rId4">
            <a:alphaModFix/>
          </a:blip>
          <a:srcRect/>
          <a:stretch/>
        </p:blipFill>
        <p:spPr>
          <a:xfrm>
            <a:off x="1846300" y="1140925"/>
            <a:ext cx="1372751" cy="1496075"/>
          </a:xfrm>
          <a:prstGeom prst="rect">
            <a:avLst/>
          </a:prstGeom>
          <a:noFill/>
          <a:ln>
            <a:noFill/>
          </a:ln>
        </p:spPr>
      </p:pic>
      <p:pic>
        <p:nvPicPr>
          <p:cNvPr id="229" name="Google Shape;229;p8"/>
          <p:cNvPicPr preferRelativeResize="0"/>
          <p:nvPr/>
        </p:nvPicPr>
        <p:blipFill rotWithShape="1">
          <a:blip r:embed="rId4">
            <a:alphaModFix/>
          </a:blip>
          <a:srcRect/>
          <a:stretch/>
        </p:blipFill>
        <p:spPr>
          <a:xfrm>
            <a:off x="6408125" y="1140925"/>
            <a:ext cx="1372751" cy="1496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311700" y="445025"/>
            <a:ext cx="8520600" cy="572700"/>
          </a:xfrm>
          <a:prstGeom prst="rect">
            <a:avLst/>
          </a:prstGeom>
          <a:solidFill>
            <a:srgbClr val="A4C2F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Organised and On Time</a:t>
            </a:r>
            <a:endParaRPr>
              <a:latin typeface="Comic Sans MS"/>
              <a:ea typeface="Comic Sans MS"/>
              <a:cs typeface="Comic Sans MS"/>
              <a:sym typeface="Comic Sans MS"/>
            </a:endParaRPr>
          </a:p>
        </p:txBody>
      </p:sp>
      <p:pic>
        <p:nvPicPr>
          <p:cNvPr id="235" name="Google Shape;235;p9"/>
          <p:cNvPicPr preferRelativeResize="0"/>
          <p:nvPr/>
        </p:nvPicPr>
        <p:blipFill rotWithShape="1">
          <a:blip r:embed="rId3">
            <a:alphaModFix/>
          </a:blip>
          <a:srcRect/>
          <a:stretch/>
        </p:blipFill>
        <p:spPr>
          <a:xfrm>
            <a:off x="7597249" y="77250"/>
            <a:ext cx="1456150" cy="1437224"/>
          </a:xfrm>
          <a:prstGeom prst="rect">
            <a:avLst/>
          </a:prstGeom>
          <a:noFill/>
          <a:ln>
            <a:noFill/>
          </a:ln>
        </p:spPr>
      </p:pic>
      <p:pic>
        <p:nvPicPr>
          <p:cNvPr id="236" name="Google Shape;236;p9"/>
          <p:cNvPicPr preferRelativeResize="0"/>
          <p:nvPr/>
        </p:nvPicPr>
        <p:blipFill rotWithShape="1">
          <a:blip r:embed="rId4">
            <a:alphaModFix/>
          </a:blip>
          <a:srcRect/>
          <a:stretch/>
        </p:blipFill>
        <p:spPr>
          <a:xfrm>
            <a:off x="311700" y="1235025"/>
            <a:ext cx="7551846" cy="2836125"/>
          </a:xfrm>
          <a:prstGeom prst="rect">
            <a:avLst/>
          </a:prstGeom>
          <a:noFill/>
          <a:ln>
            <a:noFill/>
          </a:ln>
        </p:spPr>
      </p:pic>
      <p:sp>
        <p:nvSpPr>
          <p:cNvPr id="237" name="Google Shape;237;p9"/>
          <p:cNvSpPr txBox="1"/>
          <p:nvPr/>
        </p:nvSpPr>
        <p:spPr>
          <a:xfrm>
            <a:off x="284250" y="4177925"/>
            <a:ext cx="8575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i="0" u="none" strike="noStrike" cap="none">
                <a:solidFill>
                  <a:schemeClr val="dk1"/>
                </a:solidFill>
                <a:latin typeface="Comic Sans MS"/>
                <a:ea typeface="Comic Sans MS"/>
                <a:cs typeface="Comic Sans MS"/>
                <a:sym typeface="Comic Sans MS"/>
              </a:rPr>
              <a:t>Gates open at 8:40am and close at 8:55am. Children should be registered and ready to learn for 9am. </a:t>
            </a:r>
            <a:endParaRPr>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None/>
            </a:pPr>
            <a:r>
              <a:rPr lang="en-GB" i="0" u="none" strike="noStrike" cap="none">
                <a:solidFill>
                  <a:schemeClr val="dk1"/>
                </a:solidFill>
                <a:latin typeface="Comic Sans MS"/>
                <a:ea typeface="Comic Sans MS"/>
                <a:cs typeface="Comic Sans MS"/>
                <a:sym typeface="Comic Sans MS"/>
              </a:rPr>
              <a:t>Lates (pupils coming through the main entrance) are recorded and monitored so that we can support.</a:t>
            </a:r>
            <a:endParaRPr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title"/>
          </p:nvPr>
        </p:nvSpPr>
        <p:spPr>
          <a:xfrm>
            <a:off x="478650" y="356075"/>
            <a:ext cx="8186700" cy="572700"/>
          </a:xfrm>
          <a:prstGeom prst="rect">
            <a:avLst/>
          </a:prstGeom>
          <a:solidFill>
            <a:srgbClr val="FFFF00"/>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Supporting Mental Health in school</a:t>
            </a:r>
            <a:endParaRPr>
              <a:latin typeface="Comic Sans MS"/>
              <a:ea typeface="Comic Sans MS"/>
              <a:cs typeface="Comic Sans MS"/>
              <a:sym typeface="Comic Sans MS"/>
            </a:endParaRPr>
          </a:p>
        </p:txBody>
      </p:sp>
      <p:sp>
        <p:nvSpPr>
          <p:cNvPr id="243" name="Google Shape;24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Blossom code/BLOSSOM buddies</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Mental Health Registers</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Jigsaw program</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Thrive trained staff and Thrive interventions</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Thrive room/quiet spaces around school</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Supernanny</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SEND support</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Give me five/Value assemblies/Celebration assemblies</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Pupil led theme weeks: odd socks, wellbeing</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Metacognition</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Early Help</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Poverty proofing</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Parent - School communication</a:t>
            </a:r>
            <a:endParaRPr sz="1595">
              <a:solidFill>
                <a:schemeClr val="dk1"/>
              </a:solidFill>
              <a:latin typeface="Comic Sans MS"/>
              <a:ea typeface="Comic Sans MS"/>
              <a:cs typeface="Comic Sans MS"/>
              <a:sym typeface="Comic Sans MS"/>
            </a:endParaRPr>
          </a:p>
          <a:p>
            <a:pPr marL="457200" lvl="0" indent="-329882" algn="l" rtl="0">
              <a:lnSpc>
                <a:spcPct val="95000"/>
              </a:lnSpc>
              <a:spcBef>
                <a:spcPts val="0"/>
              </a:spcBef>
              <a:spcAft>
                <a:spcPts val="0"/>
              </a:spcAft>
              <a:buClr>
                <a:schemeClr val="dk1"/>
              </a:buClr>
              <a:buSzPts val="1595"/>
              <a:buFont typeface="Comic Sans MS"/>
              <a:buChar char="●"/>
            </a:pPr>
            <a:r>
              <a:rPr lang="en-GB" sz="1595">
                <a:solidFill>
                  <a:schemeClr val="dk1"/>
                </a:solidFill>
                <a:latin typeface="Comic Sans MS"/>
                <a:ea typeface="Comic Sans MS"/>
                <a:cs typeface="Comic Sans MS"/>
                <a:sym typeface="Comic Sans MS"/>
              </a:rPr>
              <a:t>Pupil responsibilities: Eco-warriors, school council, PE leaders..</a:t>
            </a:r>
            <a:endParaRPr sz="1595">
              <a:solidFill>
                <a:schemeClr val="dk1"/>
              </a:solidFill>
              <a:latin typeface="Comic Sans MS"/>
              <a:ea typeface="Comic Sans MS"/>
              <a:cs typeface="Comic Sans MS"/>
              <a:sym typeface="Comic Sans MS"/>
            </a:endParaRPr>
          </a:p>
          <a:p>
            <a:pPr marL="457200" lvl="0" indent="0" algn="l" rtl="0">
              <a:lnSpc>
                <a:spcPct val="95000"/>
              </a:lnSpc>
              <a:spcBef>
                <a:spcPts val="1200"/>
              </a:spcBef>
              <a:spcAft>
                <a:spcPts val="1200"/>
              </a:spcAft>
              <a:buSzPts val="1800"/>
              <a:buNone/>
            </a:pPr>
            <a:endParaRPr sz="1395"/>
          </a:p>
        </p:txBody>
      </p:sp>
      <p:pic>
        <p:nvPicPr>
          <p:cNvPr id="244" name="Google Shape;244;p7"/>
          <p:cNvPicPr preferRelativeResize="0"/>
          <p:nvPr/>
        </p:nvPicPr>
        <p:blipFill rotWithShape="1">
          <a:blip r:embed="rId3">
            <a:alphaModFix/>
          </a:blip>
          <a:srcRect/>
          <a:stretch/>
        </p:blipFill>
        <p:spPr>
          <a:xfrm rot="377442">
            <a:off x="6133301" y="725500"/>
            <a:ext cx="2708100" cy="2028823"/>
          </a:xfrm>
          <a:prstGeom prst="rect">
            <a:avLst/>
          </a:prstGeom>
          <a:noFill/>
          <a:ln>
            <a:noFill/>
          </a:ln>
        </p:spPr>
      </p:pic>
      <p:pic>
        <p:nvPicPr>
          <p:cNvPr id="245" name="Google Shape;245;p7"/>
          <p:cNvPicPr preferRelativeResize="0"/>
          <p:nvPr/>
        </p:nvPicPr>
        <p:blipFill rotWithShape="1">
          <a:blip r:embed="rId4">
            <a:alphaModFix/>
          </a:blip>
          <a:srcRect/>
          <a:stretch/>
        </p:blipFill>
        <p:spPr>
          <a:xfrm>
            <a:off x="5145025" y="3056375"/>
            <a:ext cx="2375425" cy="862950"/>
          </a:xfrm>
          <a:prstGeom prst="rect">
            <a:avLst/>
          </a:prstGeom>
          <a:noFill/>
          <a:ln>
            <a:noFill/>
          </a:ln>
        </p:spPr>
      </p:pic>
      <p:pic>
        <p:nvPicPr>
          <p:cNvPr id="246" name="Google Shape;246;p7"/>
          <p:cNvPicPr preferRelativeResize="0"/>
          <p:nvPr/>
        </p:nvPicPr>
        <p:blipFill rotWithShape="1">
          <a:blip r:embed="rId5">
            <a:alphaModFix/>
          </a:blip>
          <a:srcRect/>
          <a:stretch/>
        </p:blipFill>
        <p:spPr>
          <a:xfrm>
            <a:off x="7520450" y="3570150"/>
            <a:ext cx="1514976" cy="1494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56c6951695_0_591"/>
          <p:cNvSpPr txBox="1">
            <a:spLocks noGrp="1"/>
          </p:cNvSpPr>
          <p:nvPr>
            <p:ph type="title"/>
          </p:nvPr>
        </p:nvSpPr>
        <p:spPr>
          <a:xfrm>
            <a:off x="311700" y="445025"/>
            <a:ext cx="8520600" cy="572700"/>
          </a:xfrm>
          <a:prstGeom prst="rect">
            <a:avLst/>
          </a:prstGeom>
          <a:solidFill>
            <a:srgbClr val="CFE2F3"/>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How can we support you? </a:t>
            </a:r>
            <a:r>
              <a:rPr lang="en-GB" b="1">
                <a:solidFill>
                  <a:srgbClr val="38761D"/>
                </a:solidFill>
                <a:latin typeface="Comic Sans MS"/>
                <a:ea typeface="Comic Sans MS"/>
                <a:cs typeface="Comic Sans MS"/>
                <a:sym typeface="Comic Sans MS"/>
              </a:rPr>
              <a:t>Parents as Partners</a:t>
            </a:r>
            <a:endParaRPr b="1">
              <a:solidFill>
                <a:srgbClr val="38761D"/>
              </a:solidFill>
              <a:latin typeface="Comic Sans MS"/>
              <a:ea typeface="Comic Sans MS"/>
              <a:cs typeface="Comic Sans MS"/>
              <a:sym typeface="Comic Sans MS"/>
            </a:endParaRPr>
          </a:p>
        </p:txBody>
      </p:sp>
      <p:sp>
        <p:nvSpPr>
          <p:cNvPr id="252" name="Google Shape;252;g256c6951695_0_591"/>
          <p:cNvSpPr txBox="1">
            <a:spLocks noGrp="1"/>
          </p:cNvSpPr>
          <p:nvPr>
            <p:ph type="body" idx="1"/>
          </p:nvPr>
        </p:nvSpPr>
        <p:spPr>
          <a:xfrm>
            <a:off x="311700" y="1230800"/>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Parent consultations/progress updates.</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Work with parents to support Blossom Code. </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Use of Seesaw to communicate. </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Daily conversations on the door.</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Early Help and support if required.</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Supernanny</a:t>
            </a:r>
            <a:endParaRPr sz="2300">
              <a:solidFill>
                <a:schemeClr val="dk1"/>
              </a:solidFill>
              <a:latin typeface="Comic Sans MS"/>
              <a:ea typeface="Comic Sans MS"/>
              <a:cs typeface="Comic Sans MS"/>
              <a:sym typeface="Comic Sans MS"/>
            </a:endParaRPr>
          </a:p>
          <a:p>
            <a:pPr marL="457200" lvl="0" indent="-374650" algn="l" rtl="0">
              <a:spcBef>
                <a:spcPts val="0"/>
              </a:spcBef>
              <a:spcAft>
                <a:spcPts val="0"/>
              </a:spcAft>
              <a:buClr>
                <a:schemeClr val="dk1"/>
              </a:buClr>
              <a:buSzPts val="2300"/>
              <a:buFont typeface="Comic Sans MS"/>
              <a:buChar char="●"/>
            </a:pPr>
            <a:r>
              <a:rPr lang="en-GB" sz="2300">
                <a:solidFill>
                  <a:schemeClr val="dk1"/>
                </a:solidFill>
                <a:latin typeface="Comic Sans MS"/>
                <a:ea typeface="Comic Sans MS"/>
                <a:cs typeface="Comic Sans MS"/>
                <a:sym typeface="Comic Sans MS"/>
              </a:rPr>
              <a:t>SENDCo</a:t>
            </a:r>
            <a:endParaRPr sz="23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3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253" name="Google Shape;253;g256c6951695_0_591"/>
          <p:cNvPicPr preferRelativeResize="0"/>
          <p:nvPr/>
        </p:nvPicPr>
        <p:blipFill>
          <a:blip r:embed="rId3">
            <a:alphaModFix/>
          </a:blip>
          <a:stretch>
            <a:fillRect/>
          </a:stretch>
        </p:blipFill>
        <p:spPr>
          <a:xfrm>
            <a:off x="6691178" y="2868100"/>
            <a:ext cx="1610700" cy="1857575"/>
          </a:xfrm>
          <a:prstGeom prst="rect">
            <a:avLst/>
          </a:prstGeom>
          <a:noFill/>
          <a:ln>
            <a:noFill/>
          </a:ln>
        </p:spPr>
      </p:pic>
      <p:pic>
        <p:nvPicPr>
          <p:cNvPr id="254" name="Google Shape;254;g256c6951695_0_591"/>
          <p:cNvPicPr preferRelativeResize="0"/>
          <p:nvPr/>
        </p:nvPicPr>
        <p:blipFill rotWithShape="1">
          <a:blip r:embed="rId4">
            <a:alphaModFix/>
          </a:blip>
          <a:srcRect/>
          <a:stretch/>
        </p:blipFill>
        <p:spPr>
          <a:xfrm>
            <a:off x="7698575" y="87396"/>
            <a:ext cx="1304926" cy="12879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56c6951695_0_851"/>
          <p:cNvSpPr txBox="1">
            <a:spLocks noGrp="1"/>
          </p:cNvSpPr>
          <p:nvPr>
            <p:ph type="title"/>
          </p:nvPr>
        </p:nvSpPr>
        <p:spPr>
          <a:xfrm>
            <a:off x="311700" y="287950"/>
            <a:ext cx="8520600" cy="572700"/>
          </a:xfrm>
          <a:prstGeom prst="rect">
            <a:avLst/>
          </a:prstGeom>
          <a:solidFill>
            <a:srgbClr val="9FC5E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How to keep in touch…</a:t>
            </a:r>
            <a:endParaRPr>
              <a:latin typeface="Comic Sans MS"/>
              <a:ea typeface="Comic Sans MS"/>
              <a:cs typeface="Comic Sans MS"/>
              <a:sym typeface="Comic Sans MS"/>
            </a:endParaRPr>
          </a:p>
        </p:txBody>
      </p:sp>
      <p:sp>
        <p:nvSpPr>
          <p:cNvPr id="260" name="Google Shape;260;g256c6951695_0_851"/>
          <p:cNvSpPr txBox="1">
            <a:spLocks noGrp="1"/>
          </p:cNvSpPr>
          <p:nvPr>
            <p:ph type="body" idx="1"/>
          </p:nvPr>
        </p:nvSpPr>
        <p:spPr>
          <a:xfrm>
            <a:off x="311700" y="1219800"/>
            <a:ext cx="81591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sz="1917" b="1">
                <a:solidFill>
                  <a:srgbClr val="0000FF"/>
                </a:solidFill>
                <a:latin typeface="Comic Sans MS"/>
                <a:ea typeface="Comic Sans MS"/>
                <a:cs typeface="Comic Sans MS"/>
                <a:sym typeface="Comic Sans MS"/>
              </a:rPr>
              <a:t>Attendance</a:t>
            </a:r>
            <a:r>
              <a:rPr lang="en-GB" sz="1917" b="1">
                <a:solidFill>
                  <a:schemeClr val="dk1"/>
                </a:solidFill>
                <a:latin typeface="Comic Sans MS"/>
                <a:ea typeface="Comic Sans MS"/>
                <a:cs typeface="Comic Sans MS"/>
                <a:sym typeface="Comic Sans MS"/>
              </a:rPr>
              <a:t>:</a:t>
            </a:r>
            <a:r>
              <a:rPr lang="en-GB" sz="1917">
                <a:solidFill>
                  <a:schemeClr val="dk1"/>
                </a:solidFill>
                <a:latin typeface="Comic Sans MS"/>
                <a:ea typeface="Comic Sans MS"/>
                <a:cs typeface="Comic Sans MS"/>
                <a:sym typeface="Comic Sans MS"/>
              </a:rPr>
              <a:t> Please report </a:t>
            </a:r>
            <a:r>
              <a:rPr lang="en-GB" sz="1917" u="sng">
                <a:solidFill>
                  <a:schemeClr val="dk1"/>
                </a:solidFill>
                <a:latin typeface="Comic Sans MS"/>
                <a:ea typeface="Comic Sans MS"/>
                <a:cs typeface="Comic Sans MS"/>
                <a:sym typeface="Comic Sans MS"/>
              </a:rPr>
              <a:t>all</a:t>
            </a:r>
            <a:r>
              <a:rPr lang="en-GB" sz="1917">
                <a:solidFill>
                  <a:schemeClr val="dk1"/>
                </a:solidFill>
                <a:latin typeface="Comic Sans MS"/>
                <a:ea typeface="Comic Sans MS"/>
                <a:cs typeface="Comic Sans MS"/>
                <a:sym typeface="Comic Sans MS"/>
              </a:rPr>
              <a:t> school absences to the school office via phone call. </a:t>
            </a:r>
            <a:endParaRPr sz="1917">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917" b="1">
                <a:solidFill>
                  <a:srgbClr val="0000FF"/>
                </a:solidFill>
                <a:latin typeface="Comic Sans MS"/>
                <a:ea typeface="Comic Sans MS"/>
                <a:cs typeface="Comic Sans MS"/>
                <a:sym typeface="Comic Sans MS"/>
              </a:rPr>
              <a:t>Teacher:</a:t>
            </a:r>
            <a:r>
              <a:rPr lang="en-GB" sz="1917">
                <a:solidFill>
                  <a:schemeClr val="dk1"/>
                </a:solidFill>
                <a:latin typeface="Comic Sans MS"/>
                <a:ea typeface="Comic Sans MS"/>
                <a:cs typeface="Comic Sans MS"/>
                <a:sym typeface="Comic Sans MS"/>
              </a:rPr>
              <a:t> Quick message at the door upon arrival or at the end of a school day. If a longer time is needed please arrange a phone call/appointment. </a:t>
            </a:r>
            <a:endParaRPr sz="1917">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917" b="1">
                <a:solidFill>
                  <a:srgbClr val="0000FF"/>
                </a:solidFill>
                <a:latin typeface="Comic Sans MS"/>
                <a:ea typeface="Comic Sans MS"/>
                <a:cs typeface="Comic Sans MS"/>
                <a:sym typeface="Comic Sans MS"/>
              </a:rPr>
              <a:t>Newsletter:</a:t>
            </a:r>
            <a:r>
              <a:rPr lang="en-GB" sz="1917">
                <a:solidFill>
                  <a:schemeClr val="dk1"/>
                </a:solidFill>
                <a:latin typeface="Comic Sans MS"/>
                <a:ea typeface="Comic Sans MS"/>
                <a:cs typeface="Comic Sans MS"/>
                <a:sym typeface="Comic Sans MS"/>
              </a:rPr>
              <a:t> Updated monthly on the school website. </a:t>
            </a:r>
            <a:endParaRPr sz="1917">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917" b="1">
                <a:solidFill>
                  <a:srgbClr val="0000FF"/>
                </a:solidFill>
                <a:latin typeface="Comic Sans MS"/>
                <a:ea typeface="Comic Sans MS"/>
                <a:cs typeface="Comic Sans MS"/>
                <a:sym typeface="Comic Sans MS"/>
              </a:rPr>
              <a:t>Seesaw:</a:t>
            </a:r>
            <a:r>
              <a:rPr lang="en-GB" sz="1917">
                <a:solidFill>
                  <a:schemeClr val="dk1"/>
                </a:solidFill>
                <a:latin typeface="Comic Sans MS"/>
                <a:ea typeface="Comic Sans MS"/>
                <a:cs typeface="Comic Sans MS"/>
                <a:sym typeface="Comic Sans MS"/>
              </a:rPr>
              <a:t> All families will be given access to their child’s year group seesaw page. This is our learning platform where we can share work and feedback.</a:t>
            </a:r>
            <a:endParaRPr sz="1917">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917" b="1">
                <a:solidFill>
                  <a:srgbClr val="0000FF"/>
                </a:solidFill>
                <a:latin typeface="Comic Sans MS"/>
                <a:ea typeface="Comic Sans MS"/>
                <a:cs typeface="Comic Sans MS"/>
                <a:sym typeface="Comic Sans MS"/>
              </a:rPr>
              <a:t>Twitter:</a:t>
            </a:r>
            <a:r>
              <a:rPr lang="en-GB" sz="1917">
                <a:solidFill>
                  <a:srgbClr val="0000FF"/>
                </a:solidFill>
                <a:latin typeface="Comic Sans MS"/>
                <a:ea typeface="Comic Sans MS"/>
                <a:cs typeface="Comic Sans MS"/>
                <a:sym typeface="Comic Sans MS"/>
              </a:rPr>
              <a:t> </a:t>
            </a:r>
            <a:r>
              <a:rPr lang="en-GB" sz="1917">
                <a:solidFill>
                  <a:schemeClr val="dk1"/>
                </a:solidFill>
                <a:latin typeface="Comic Sans MS"/>
                <a:ea typeface="Comic Sans MS"/>
                <a:cs typeface="Comic Sans MS"/>
                <a:sym typeface="Comic Sans MS"/>
              </a:rPr>
              <a:t>A frequently updated twitter feed can be found online by searching for </a:t>
            </a:r>
            <a:r>
              <a:rPr lang="en-GB" sz="1917">
                <a:solidFill>
                  <a:srgbClr val="1155CC"/>
                </a:solidFill>
                <a:latin typeface="Comic Sans MS"/>
                <a:ea typeface="Comic Sans MS"/>
                <a:cs typeface="Comic Sans MS"/>
                <a:sym typeface="Comic Sans MS"/>
              </a:rPr>
              <a:t>@AGFS_Year4</a:t>
            </a:r>
            <a:r>
              <a:rPr lang="en-GB" sz="1917">
                <a:solidFill>
                  <a:schemeClr val="dk1"/>
                </a:solidFill>
                <a:latin typeface="Comic Sans MS"/>
                <a:ea typeface="Comic Sans MS"/>
                <a:cs typeface="Comic Sans MS"/>
                <a:sym typeface="Comic Sans MS"/>
              </a:rPr>
              <a:t> and </a:t>
            </a:r>
            <a:r>
              <a:rPr lang="en-GB" sz="1917">
                <a:solidFill>
                  <a:srgbClr val="1155CC"/>
                </a:solidFill>
                <a:latin typeface="Comic Sans MS"/>
                <a:ea typeface="Comic Sans MS"/>
                <a:cs typeface="Comic Sans MS"/>
                <a:sym typeface="Comic Sans MS"/>
              </a:rPr>
              <a:t>@Appletree_First</a:t>
            </a:r>
            <a:r>
              <a:rPr lang="en-GB" sz="1917">
                <a:solidFill>
                  <a:schemeClr val="dk1"/>
                </a:solidFill>
                <a:latin typeface="Comic Sans MS"/>
                <a:ea typeface="Comic Sans MS"/>
                <a:cs typeface="Comic Sans MS"/>
                <a:sym typeface="Comic Sans MS"/>
              </a:rPr>
              <a:t>.    </a:t>
            </a:r>
            <a:endParaRPr/>
          </a:p>
        </p:txBody>
      </p:sp>
      <p:pic>
        <p:nvPicPr>
          <p:cNvPr id="261" name="Google Shape;261;g256c6951695_0_851"/>
          <p:cNvPicPr preferRelativeResize="0"/>
          <p:nvPr/>
        </p:nvPicPr>
        <p:blipFill>
          <a:blip r:embed="rId3">
            <a:alphaModFix/>
          </a:blip>
          <a:stretch>
            <a:fillRect/>
          </a:stretch>
        </p:blipFill>
        <p:spPr>
          <a:xfrm>
            <a:off x="7864900" y="131500"/>
            <a:ext cx="1092430" cy="1020975"/>
          </a:xfrm>
          <a:prstGeom prst="rect">
            <a:avLst/>
          </a:prstGeom>
          <a:noFill/>
          <a:ln>
            <a:noFill/>
          </a:ln>
        </p:spPr>
      </p:pic>
      <p:pic>
        <p:nvPicPr>
          <p:cNvPr id="262" name="Google Shape;262;g256c6951695_0_851"/>
          <p:cNvPicPr preferRelativeResize="0"/>
          <p:nvPr/>
        </p:nvPicPr>
        <p:blipFill>
          <a:blip r:embed="rId4">
            <a:alphaModFix/>
          </a:blip>
          <a:stretch>
            <a:fillRect/>
          </a:stretch>
        </p:blipFill>
        <p:spPr>
          <a:xfrm>
            <a:off x="8136231" y="4311875"/>
            <a:ext cx="696069" cy="572702"/>
          </a:xfrm>
          <a:prstGeom prst="rect">
            <a:avLst/>
          </a:prstGeom>
          <a:noFill/>
          <a:ln>
            <a:noFill/>
          </a:ln>
        </p:spPr>
      </p:pic>
      <p:sp>
        <p:nvSpPr>
          <p:cNvPr id="263" name="Google Shape;263;g256c6951695_0_851"/>
          <p:cNvSpPr txBox="1"/>
          <p:nvPr/>
        </p:nvSpPr>
        <p:spPr>
          <a:xfrm>
            <a:off x="7338550" y="374200"/>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56c6951695_0_925"/>
          <p:cNvSpPr txBox="1">
            <a:spLocks noGrp="1"/>
          </p:cNvSpPr>
          <p:nvPr>
            <p:ph type="title"/>
          </p:nvPr>
        </p:nvSpPr>
        <p:spPr>
          <a:xfrm>
            <a:off x="311700" y="566575"/>
            <a:ext cx="8520600" cy="677700"/>
          </a:xfrm>
          <a:prstGeom prst="rect">
            <a:avLst/>
          </a:prstGeom>
          <a:solidFill>
            <a:srgbClr val="E06666"/>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Comic Sans MS"/>
                <a:ea typeface="Comic Sans MS"/>
                <a:cs typeface="Comic Sans MS"/>
                <a:sym typeface="Comic Sans MS"/>
              </a:rPr>
              <a:t>Birthday Biscuits</a:t>
            </a:r>
            <a:endParaRPr>
              <a:latin typeface="Comic Sans MS"/>
              <a:ea typeface="Comic Sans MS"/>
              <a:cs typeface="Comic Sans MS"/>
              <a:sym typeface="Comic Sans MS"/>
            </a:endParaRPr>
          </a:p>
        </p:txBody>
      </p:sp>
      <p:pic>
        <p:nvPicPr>
          <p:cNvPr id="269" name="Google Shape;269;g256c6951695_0_925"/>
          <p:cNvPicPr preferRelativeResize="0"/>
          <p:nvPr/>
        </p:nvPicPr>
        <p:blipFill>
          <a:blip r:embed="rId3">
            <a:alphaModFix/>
          </a:blip>
          <a:stretch>
            <a:fillRect/>
          </a:stretch>
        </p:blipFill>
        <p:spPr>
          <a:xfrm>
            <a:off x="7600125" y="154950"/>
            <a:ext cx="1271675" cy="1363300"/>
          </a:xfrm>
          <a:prstGeom prst="rect">
            <a:avLst/>
          </a:prstGeom>
          <a:noFill/>
          <a:ln>
            <a:noFill/>
          </a:ln>
        </p:spPr>
      </p:pic>
      <p:sp>
        <p:nvSpPr>
          <p:cNvPr id="270" name="Google Shape;270;g256c6951695_0_925"/>
          <p:cNvSpPr txBox="1"/>
          <p:nvPr/>
        </p:nvSpPr>
        <p:spPr>
          <a:xfrm>
            <a:off x="311700" y="1559600"/>
            <a:ext cx="8520600" cy="3070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sz="1500">
                <a:solidFill>
                  <a:schemeClr val="dk1"/>
                </a:solidFill>
                <a:latin typeface="Comic Sans MS"/>
                <a:ea typeface="Comic Sans MS"/>
                <a:cs typeface="Comic Sans MS"/>
                <a:sym typeface="Comic Sans MS"/>
              </a:rPr>
              <a:t>In the new academic year, we will continue with pupils celebrating their with the opportunity to wear their </a:t>
            </a:r>
            <a:r>
              <a:rPr lang="en-GB" sz="1500">
                <a:solidFill>
                  <a:srgbClr val="FF0000"/>
                </a:solidFill>
                <a:latin typeface="Comic Sans MS"/>
                <a:ea typeface="Comic Sans MS"/>
                <a:cs typeface="Comic Sans MS"/>
                <a:sym typeface="Comic Sans MS"/>
              </a:rPr>
              <a:t>own clothes</a:t>
            </a:r>
            <a:r>
              <a:rPr lang="en-GB" sz="1500">
                <a:solidFill>
                  <a:schemeClr val="dk1"/>
                </a:solidFill>
                <a:latin typeface="Comic Sans MS"/>
                <a:ea typeface="Comic Sans MS"/>
                <a:cs typeface="Comic Sans MS"/>
                <a:sym typeface="Comic Sans MS"/>
              </a:rPr>
              <a:t> to mark the special occasion and the class will share biscuits.</a:t>
            </a:r>
            <a:endParaRPr sz="1500">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None/>
            </a:pPr>
            <a:r>
              <a:rPr lang="en-GB" sz="1500">
                <a:solidFill>
                  <a:schemeClr val="dk1"/>
                </a:solidFill>
                <a:latin typeface="Comic Sans MS"/>
                <a:ea typeface="Comic Sans MS"/>
                <a:cs typeface="Comic Sans MS"/>
                <a:sym typeface="Comic Sans MS"/>
              </a:rPr>
              <a:t> We will no longer accept food or gifts from home. This is </a:t>
            </a:r>
            <a:r>
              <a:rPr lang="en-GB" sz="1500">
                <a:solidFill>
                  <a:srgbClr val="FF0000"/>
                </a:solidFill>
                <a:latin typeface="Comic Sans MS"/>
                <a:ea typeface="Comic Sans MS"/>
                <a:cs typeface="Comic Sans MS"/>
                <a:sym typeface="Comic Sans MS"/>
              </a:rPr>
              <a:t>to support all pupils to have an equal celebration in school on their special day.</a:t>
            </a:r>
            <a:r>
              <a:rPr lang="en-GB" sz="1500">
                <a:solidFill>
                  <a:schemeClr val="dk1"/>
                </a:solidFill>
                <a:latin typeface="Comic Sans MS"/>
                <a:ea typeface="Comic Sans MS"/>
                <a:cs typeface="Comic Sans MS"/>
                <a:sym typeface="Comic Sans MS"/>
              </a:rPr>
              <a:t> Pupils whose birthday falls in any holiday period will be given a date in the week / or weeks before the holiday.</a:t>
            </a:r>
            <a:endParaRPr sz="1500">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None/>
            </a:pPr>
            <a:endParaRPr sz="1500">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1100"/>
              <a:buFont typeface="Arial"/>
              <a:buNone/>
            </a:pPr>
            <a:r>
              <a:rPr lang="en-GB" sz="1500" b="1">
                <a:solidFill>
                  <a:schemeClr val="dk1"/>
                </a:solidFill>
                <a:latin typeface="Comic Sans MS"/>
                <a:ea typeface="Comic Sans MS"/>
                <a:cs typeface="Comic Sans MS"/>
                <a:sym typeface="Comic Sans MS"/>
              </a:rPr>
              <a:t>We will collect biscuit donations in September.</a:t>
            </a:r>
            <a:r>
              <a:rPr lang="en-GB" sz="1500">
                <a:solidFill>
                  <a:schemeClr val="dk1"/>
                </a:solidFill>
                <a:latin typeface="Comic Sans MS"/>
                <a:ea typeface="Comic Sans MS"/>
                <a:cs typeface="Comic Sans MS"/>
                <a:sym typeface="Comic Sans MS"/>
              </a:rPr>
              <a:t> The biscuits will be kept in the classrooms ready for pupil birthdays in the new academic year.</a:t>
            </a:r>
            <a:endParaRPr sz="1500">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None/>
            </a:pPr>
            <a:r>
              <a:rPr lang="en-GB" sz="1500">
                <a:solidFill>
                  <a:schemeClr val="dk1"/>
                </a:solidFill>
                <a:latin typeface="Comic Sans MS"/>
                <a:ea typeface="Comic Sans MS"/>
                <a:cs typeface="Comic Sans MS"/>
                <a:sym typeface="Comic Sans MS"/>
              </a:rPr>
              <a:t> </a:t>
            </a:r>
            <a:endParaRPr sz="1500">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None/>
            </a:pPr>
            <a:r>
              <a:rPr lang="en-GB" sz="1500">
                <a:solidFill>
                  <a:srgbClr val="FF0000"/>
                </a:solidFill>
                <a:latin typeface="Comic Sans MS"/>
                <a:ea typeface="Comic Sans MS"/>
                <a:cs typeface="Comic Sans MS"/>
                <a:sym typeface="Comic Sans MS"/>
              </a:rPr>
              <a:t>Please do not send in any biscuits that contain nuts </a:t>
            </a:r>
            <a:r>
              <a:rPr lang="en-GB" sz="1500">
                <a:solidFill>
                  <a:schemeClr val="dk1"/>
                </a:solidFill>
                <a:latin typeface="Comic Sans MS"/>
                <a:ea typeface="Comic Sans MS"/>
                <a:cs typeface="Comic Sans MS"/>
                <a:sym typeface="Comic Sans MS"/>
              </a:rPr>
              <a:t>(check the small print) and as always, we will consider additional allergies and pupil food choices before sharing a treat.  </a:t>
            </a:r>
            <a:endParaRPr sz="1500">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56c6951695_0_919"/>
          <p:cNvSpPr txBox="1">
            <a:spLocks noGrp="1"/>
          </p:cNvSpPr>
          <p:nvPr>
            <p:ph type="title"/>
          </p:nvPr>
        </p:nvSpPr>
        <p:spPr>
          <a:xfrm>
            <a:off x="311700" y="281500"/>
            <a:ext cx="8520600" cy="572700"/>
          </a:xfrm>
          <a:prstGeom prst="rect">
            <a:avLst/>
          </a:prstGeom>
          <a:solidFill>
            <a:srgbClr val="A4C2F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Websites </a:t>
            </a:r>
            <a:endParaRPr>
              <a:latin typeface="Comic Sans MS"/>
              <a:ea typeface="Comic Sans MS"/>
              <a:cs typeface="Comic Sans MS"/>
              <a:sym typeface="Comic Sans MS"/>
            </a:endParaRPr>
          </a:p>
        </p:txBody>
      </p:sp>
      <p:sp>
        <p:nvSpPr>
          <p:cNvPr id="276" name="Google Shape;276;g256c6951695_0_919"/>
          <p:cNvSpPr txBox="1">
            <a:spLocks noGrp="1"/>
          </p:cNvSpPr>
          <p:nvPr>
            <p:ph type="body" idx="1"/>
          </p:nvPr>
        </p:nvSpPr>
        <p:spPr>
          <a:xfrm>
            <a:off x="311700" y="1070325"/>
            <a:ext cx="8520600" cy="3864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sz="1700" b="1" u="sng">
                <a:solidFill>
                  <a:schemeClr val="dk1"/>
                </a:solidFill>
                <a:latin typeface="Comic Sans MS"/>
                <a:ea typeface="Comic Sans MS"/>
                <a:cs typeface="Comic Sans MS"/>
                <a:sym typeface="Comic Sans MS"/>
              </a:rPr>
              <a:t>Maths</a:t>
            </a:r>
            <a:r>
              <a:rPr lang="en-GB" sz="1700" u="sng">
                <a:solidFill>
                  <a:schemeClr val="dk1"/>
                </a:solidFill>
                <a:latin typeface="Comic Sans MS"/>
                <a:ea typeface="Comic Sans MS"/>
                <a:cs typeface="Comic Sans MS"/>
                <a:sym typeface="Comic Sans MS"/>
              </a:rPr>
              <a:t> </a:t>
            </a:r>
            <a:endParaRPr sz="1700" u="sng">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Top Marks -  </a:t>
            </a:r>
            <a:r>
              <a:rPr lang="en-GB" sz="1500" u="sng">
                <a:solidFill>
                  <a:schemeClr val="dk1"/>
                </a:solidFill>
                <a:latin typeface="Comic Sans MS"/>
                <a:ea typeface="Comic Sans MS"/>
                <a:cs typeface="Comic Sans MS"/>
                <a:sym typeface="Comic Sans MS"/>
              </a:rPr>
              <a:t>https://www.topmarks.co.uk</a:t>
            </a:r>
            <a:endParaRPr sz="1500" u="sng">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None/>
            </a:pPr>
            <a:r>
              <a:rPr lang="en-GB" sz="1500">
                <a:solidFill>
                  <a:schemeClr val="dk1"/>
                </a:solidFill>
                <a:latin typeface="Comic Sans MS"/>
                <a:ea typeface="Comic Sans MS"/>
                <a:cs typeface="Comic Sans MS"/>
                <a:sym typeface="Comic Sans MS"/>
              </a:rPr>
              <a:t>My Maths - </a:t>
            </a:r>
            <a:r>
              <a:rPr lang="en-GB" sz="1500" u="sng">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https://www.mymaths.co.uk/</a:t>
            </a:r>
            <a:endParaRPr sz="1500">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Daily 10 - </a:t>
            </a:r>
            <a:r>
              <a:rPr lang="en-GB" sz="1500" u="sng">
                <a:solidFill>
                  <a:schemeClr val="dk1"/>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https://www.topmarks.co.uk/maths-games/daily10</a:t>
            </a:r>
            <a:r>
              <a:rPr lang="en-GB" sz="1500">
                <a:solidFill>
                  <a:schemeClr val="dk1"/>
                </a:solidFill>
                <a:latin typeface="Comic Sans MS"/>
                <a:ea typeface="Comic Sans MS"/>
                <a:cs typeface="Comic Sans MS"/>
                <a:sym typeface="Comic Sans MS"/>
              </a:rPr>
              <a:t> </a:t>
            </a:r>
            <a:endParaRPr sz="1500">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None/>
            </a:pPr>
            <a:r>
              <a:rPr lang="en-GB" sz="1500">
                <a:solidFill>
                  <a:schemeClr val="dk1"/>
                </a:solidFill>
                <a:latin typeface="Comic Sans MS"/>
                <a:ea typeface="Comic Sans MS"/>
                <a:cs typeface="Comic Sans MS"/>
                <a:sym typeface="Comic Sans MS"/>
              </a:rPr>
              <a:t>Numeracy Games -  </a:t>
            </a:r>
            <a:r>
              <a:rPr lang="en-GB" sz="1500" u="sng">
                <a:solidFill>
                  <a:schemeClr val="dk1"/>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https://www.bbc.co.uk/bitesize/subjects/zjxhfg8</a:t>
            </a:r>
            <a:endParaRPr sz="1500">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None/>
            </a:pPr>
            <a:r>
              <a:rPr lang="en-GB" sz="1500">
                <a:solidFill>
                  <a:schemeClr val="dk1"/>
                </a:solidFill>
                <a:latin typeface="Comic Sans MS"/>
                <a:ea typeface="Comic Sans MS"/>
                <a:cs typeface="Comic Sans MS"/>
                <a:sym typeface="Comic Sans MS"/>
              </a:rPr>
              <a:t>Times Table Rock Stars - login details will be available from September </a:t>
            </a:r>
            <a:endParaRPr sz="1500">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None/>
            </a:pPr>
            <a:r>
              <a:rPr lang="en-GB" sz="1700" b="1" u="sng">
                <a:solidFill>
                  <a:schemeClr val="dk1"/>
                </a:solidFill>
                <a:latin typeface="Comic Sans MS"/>
                <a:ea typeface="Comic Sans MS"/>
                <a:cs typeface="Comic Sans MS"/>
                <a:sym typeface="Comic Sans MS"/>
              </a:rPr>
              <a:t>Literacy</a:t>
            </a:r>
            <a:r>
              <a:rPr lang="en-GB" sz="1700" b="1">
                <a:solidFill>
                  <a:schemeClr val="dk1"/>
                </a:solidFill>
                <a:latin typeface="Comic Sans MS"/>
                <a:ea typeface="Comic Sans MS"/>
                <a:cs typeface="Comic Sans MS"/>
                <a:sym typeface="Comic Sans MS"/>
              </a:rPr>
              <a:t> </a:t>
            </a:r>
            <a:endParaRPr sz="1700" b="1">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0"/>
              </a:spcAft>
              <a:buNone/>
            </a:pPr>
            <a:r>
              <a:rPr lang="en-GB" sz="1500">
                <a:solidFill>
                  <a:schemeClr val="dk1"/>
                </a:solidFill>
                <a:latin typeface="Comic Sans MS"/>
                <a:ea typeface="Comic Sans MS"/>
                <a:cs typeface="Comic Sans MS"/>
                <a:sym typeface="Comic Sans MS"/>
              </a:rPr>
              <a:t>Spellings - </a:t>
            </a:r>
            <a:r>
              <a:rPr lang="en-GB" sz="1500" u="sng">
                <a:solidFill>
                  <a:schemeClr val="dk1"/>
                </a:solid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https://www.ictgames.com/mobilePage/literacy.html</a:t>
            </a:r>
            <a:endParaRPr sz="1500">
              <a:solidFill>
                <a:schemeClr val="dk1"/>
              </a:solidFill>
              <a:latin typeface="Comic Sans MS"/>
              <a:ea typeface="Comic Sans MS"/>
              <a:cs typeface="Comic Sans MS"/>
              <a:sym typeface="Comic Sans MS"/>
            </a:endParaRPr>
          </a:p>
          <a:p>
            <a:pPr marL="0" lvl="0" indent="0" algn="l" rtl="0">
              <a:lnSpc>
                <a:spcPct val="115000"/>
              </a:lnSpc>
              <a:spcBef>
                <a:spcPts val="1000"/>
              </a:spcBef>
              <a:spcAft>
                <a:spcPts val="1000"/>
              </a:spcAft>
              <a:buNone/>
            </a:pPr>
            <a:r>
              <a:rPr lang="en-GB" sz="1500">
                <a:solidFill>
                  <a:schemeClr val="dk1"/>
                </a:solidFill>
                <a:latin typeface="Comic Sans MS"/>
                <a:ea typeface="Comic Sans MS"/>
                <a:cs typeface="Comic Sans MS"/>
                <a:sym typeface="Comic Sans MS"/>
              </a:rPr>
              <a:t>Oxford Owl - </a:t>
            </a:r>
            <a:r>
              <a:rPr lang="en-GB" sz="1500" u="sng">
                <a:solidFill>
                  <a:schemeClr val="dk1"/>
                </a:solid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https://home.oxfordowl.co.uk/learning-at-home-8-9/</a:t>
            </a:r>
            <a:endParaRPr sz="1900"/>
          </a:p>
        </p:txBody>
      </p:sp>
      <p:sp>
        <p:nvSpPr>
          <p:cNvPr id="277" name="Google Shape;277;g256c6951695_0_919"/>
          <p:cNvSpPr txBox="1"/>
          <p:nvPr/>
        </p:nvSpPr>
        <p:spPr>
          <a:xfrm>
            <a:off x="8230800" y="367750"/>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56c6951695_0_976"/>
          <p:cNvSpPr txBox="1">
            <a:spLocks noGrp="1"/>
          </p:cNvSpPr>
          <p:nvPr>
            <p:ph type="title"/>
          </p:nvPr>
        </p:nvSpPr>
        <p:spPr>
          <a:xfrm>
            <a:off x="311700" y="388825"/>
            <a:ext cx="8520600" cy="689100"/>
          </a:xfrm>
          <a:prstGeom prst="rect">
            <a:avLst/>
          </a:prstGeom>
          <a:solidFill>
            <a:srgbClr val="B4A7D6"/>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920">
                <a:latin typeface="Comic Sans MS"/>
                <a:ea typeface="Comic Sans MS"/>
                <a:cs typeface="Comic Sans MS"/>
                <a:sym typeface="Comic Sans MS"/>
              </a:rPr>
              <a:t>Any questions?</a:t>
            </a:r>
            <a:r>
              <a:rPr lang="en-GB" sz="2920"/>
              <a:t> </a:t>
            </a:r>
            <a:endParaRPr sz="29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567341d7eb_0_0"/>
          <p:cNvSpPr txBox="1">
            <a:spLocks noGrp="1"/>
          </p:cNvSpPr>
          <p:nvPr>
            <p:ph type="title"/>
          </p:nvPr>
        </p:nvSpPr>
        <p:spPr>
          <a:xfrm>
            <a:off x="311700" y="445025"/>
            <a:ext cx="8520600" cy="572700"/>
          </a:xfrm>
          <a:prstGeom prst="rect">
            <a:avLst/>
          </a:prstGeom>
          <a:solidFill>
            <a:srgbClr val="F4CCCC"/>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Our Curriculum</a:t>
            </a:r>
            <a:endParaRPr>
              <a:latin typeface="Comic Sans MS"/>
              <a:ea typeface="Comic Sans MS"/>
              <a:cs typeface="Comic Sans MS"/>
              <a:sym typeface="Comic Sans MS"/>
            </a:endParaRPr>
          </a:p>
        </p:txBody>
      </p:sp>
      <p:pic>
        <p:nvPicPr>
          <p:cNvPr id="76" name="Google Shape;76;g2567341d7eb_0_0"/>
          <p:cNvPicPr preferRelativeResize="0"/>
          <p:nvPr/>
        </p:nvPicPr>
        <p:blipFill rotWithShape="1">
          <a:blip r:embed="rId3">
            <a:alphaModFix/>
          </a:blip>
          <a:srcRect/>
          <a:stretch/>
        </p:blipFill>
        <p:spPr>
          <a:xfrm>
            <a:off x="5633950" y="1088251"/>
            <a:ext cx="3510060" cy="3820975"/>
          </a:xfrm>
          <a:prstGeom prst="rect">
            <a:avLst/>
          </a:prstGeom>
          <a:noFill/>
          <a:ln>
            <a:noFill/>
          </a:ln>
        </p:spPr>
      </p:pic>
      <p:sp>
        <p:nvSpPr>
          <p:cNvPr id="77" name="Google Shape;77;g2567341d7eb_0_0"/>
          <p:cNvSpPr txBox="1"/>
          <p:nvPr/>
        </p:nvSpPr>
        <p:spPr>
          <a:xfrm>
            <a:off x="311700" y="1225600"/>
            <a:ext cx="5564700" cy="354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i="0" u="none" strike="noStrike" cap="none">
                <a:solidFill>
                  <a:schemeClr val="dk1"/>
                </a:solidFill>
                <a:latin typeface="Comic Sans MS"/>
                <a:ea typeface="Comic Sans MS"/>
                <a:cs typeface="Comic Sans MS"/>
                <a:sym typeface="Comic Sans MS"/>
              </a:rPr>
              <a:t>We are on a mission to support all pupils to </a:t>
            </a:r>
            <a:r>
              <a:rPr lang="en-GB" sz="1600" b="1" i="0" u="none" strike="noStrike" cap="none">
                <a:solidFill>
                  <a:schemeClr val="dk1"/>
                </a:solidFill>
                <a:latin typeface="Comic Sans MS"/>
                <a:ea typeface="Comic Sans MS"/>
                <a:cs typeface="Comic Sans MS"/>
                <a:sym typeface="Comic Sans MS"/>
              </a:rPr>
              <a:t>‘grow their learning’</a:t>
            </a:r>
            <a:r>
              <a:rPr lang="en-GB" sz="1600" i="0" u="none" strike="noStrike" cap="none">
                <a:solidFill>
                  <a:schemeClr val="dk1"/>
                </a:solidFill>
                <a:latin typeface="Comic Sans MS"/>
                <a:ea typeface="Comic Sans MS"/>
                <a:cs typeface="Comic Sans MS"/>
                <a:sym typeface="Comic Sans MS"/>
              </a:rPr>
              <a:t> by developing all five branches of our tree. </a:t>
            </a:r>
            <a:endParaRPr sz="16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r>
              <a:rPr lang="en-GB" sz="1600" i="0" u="none" strike="noStrike" cap="none">
                <a:solidFill>
                  <a:schemeClr val="dk1"/>
                </a:solidFill>
                <a:latin typeface="Comic Sans MS"/>
                <a:ea typeface="Comic Sans MS"/>
                <a:cs typeface="Comic Sans MS"/>
                <a:sym typeface="Comic Sans MS"/>
              </a:rPr>
              <a:t>Our broad and balanced curriculum reflects this.</a:t>
            </a:r>
            <a:endParaRPr sz="16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endParaRPr sz="16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r>
              <a:rPr lang="en-GB" sz="1600" i="0" u="none" strike="noStrike" cap="none">
                <a:solidFill>
                  <a:schemeClr val="dk1"/>
                </a:solidFill>
                <a:latin typeface="Comic Sans MS"/>
                <a:ea typeface="Comic Sans MS"/>
                <a:cs typeface="Comic Sans MS"/>
                <a:sym typeface="Comic Sans MS"/>
              </a:rPr>
              <a:t>We are committed to giving pupils the</a:t>
            </a:r>
            <a:r>
              <a:rPr lang="en-GB" sz="1600" b="1" i="0" u="none" strike="noStrike" cap="none">
                <a:solidFill>
                  <a:schemeClr val="dk1"/>
                </a:solidFill>
                <a:latin typeface="Comic Sans MS"/>
                <a:ea typeface="Comic Sans MS"/>
                <a:cs typeface="Comic Sans MS"/>
                <a:sym typeface="Comic Sans MS"/>
              </a:rPr>
              <a:t> literacy</a:t>
            </a:r>
            <a:r>
              <a:rPr lang="en-GB" sz="1600" i="0" u="none" strike="noStrike" cap="none">
                <a:solidFill>
                  <a:schemeClr val="dk1"/>
                </a:solidFill>
                <a:latin typeface="Comic Sans MS"/>
                <a:ea typeface="Comic Sans MS"/>
                <a:cs typeface="Comic Sans MS"/>
                <a:sym typeface="Comic Sans MS"/>
              </a:rPr>
              <a:t> and </a:t>
            </a:r>
            <a:r>
              <a:rPr lang="en-GB" sz="1600" b="1" i="0" u="none" strike="noStrike" cap="none">
                <a:solidFill>
                  <a:schemeClr val="dk1"/>
                </a:solidFill>
                <a:latin typeface="Comic Sans MS"/>
                <a:ea typeface="Comic Sans MS"/>
                <a:cs typeface="Comic Sans MS"/>
                <a:sym typeface="Comic Sans MS"/>
              </a:rPr>
              <a:t>numeracy</a:t>
            </a:r>
            <a:r>
              <a:rPr lang="en-GB" sz="1600" i="0" u="none" strike="noStrike" cap="none">
                <a:solidFill>
                  <a:schemeClr val="dk1"/>
                </a:solidFill>
                <a:latin typeface="Comic Sans MS"/>
                <a:ea typeface="Comic Sans MS"/>
                <a:cs typeface="Comic Sans MS"/>
                <a:sym typeface="Comic Sans MS"/>
              </a:rPr>
              <a:t> diet they need to support their learning </a:t>
            </a:r>
            <a:r>
              <a:rPr lang="en-GB" sz="1600" b="1" i="0" u="none" strike="noStrike" cap="none">
                <a:solidFill>
                  <a:schemeClr val="dk1"/>
                </a:solidFill>
                <a:latin typeface="Comic Sans MS"/>
                <a:ea typeface="Comic Sans MS"/>
                <a:cs typeface="Comic Sans MS"/>
                <a:sym typeface="Comic Sans MS"/>
              </a:rPr>
              <a:t>now</a:t>
            </a:r>
            <a:r>
              <a:rPr lang="en-GB" sz="1600" i="0" u="none" strike="noStrike" cap="none">
                <a:solidFill>
                  <a:schemeClr val="dk1"/>
                </a:solidFill>
                <a:latin typeface="Comic Sans MS"/>
                <a:ea typeface="Comic Sans MS"/>
                <a:cs typeface="Comic Sans MS"/>
                <a:sym typeface="Comic Sans MS"/>
              </a:rPr>
              <a:t>, in the </a:t>
            </a:r>
            <a:r>
              <a:rPr lang="en-GB" sz="1600" b="1" i="0" u="none" strike="noStrike" cap="none">
                <a:solidFill>
                  <a:schemeClr val="dk1"/>
                </a:solidFill>
                <a:latin typeface="Comic Sans MS"/>
                <a:ea typeface="Comic Sans MS"/>
                <a:cs typeface="Comic Sans MS"/>
                <a:sym typeface="Comic Sans MS"/>
              </a:rPr>
              <a:t>future</a:t>
            </a:r>
            <a:r>
              <a:rPr lang="en-GB" sz="1600" i="0" u="none" strike="noStrike" cap="none">
                <a:solidFill>
                  <a:schemeClr val="dk1"/>
                </a:solidFill>
                <a:latin typeface="Comic Sans MS"/>
                <a:ea typeface="Comic Sans MS"/>
                <a:cs typeface="Comic Sans MS"/>
                <a:sym typeface="Comic Sans MS"/>
              </a:rPr>
              <a:t> and to enable them to </a:t>
            </a:r>
            <a:r>
              <a:rPr lang="en-GB" sz="1600" b="1" i="0" u="none" strike="noStrike" cap="none">
                <a:solidFill>
                  <a:schemeClr val="dk1"/>
                </a:solidFill>
                <a:latin typeface="Comic Sans MS"/>
                <a:ea typeface="Comic Sans MS"/>
                <a:cs typeface="Comic Sans MS"/>
                <a:sym typeface="Comic Sans MS"/>
              </a:rPr>
              <a:t>access the world</a:t>
            </a:r>
            <a:r>
              <a:rPr lang="en-GB" sz="1600" i="0" u="none" strike="noStrike" cap="none">
                <a:solidFill>
                  <a:schemeClr val="dk1"/>
                </a:solidFill>
                <a:latin typeface="Comic Sans MS"/>
                <a:ea typeface="Comic Sans MS"/>
                <a:cs typeface="Comic Sans MS"/>
                <a:sym typeface="Comic Sans MS"/>
              </a:rPr>
              <a:t> around them.</a:t>
            </a:r>
            <a:endParaRPr sz="16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endParaRPr sz="160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r>
              <a:rPr lang="en-GB" sz="1600" i="0" u="none" strike="noStrike" cap="none">
                <a:solidFill>
                  <a:schemeClr val="dk1"/>
                </a:solidFill>
                <a:latin typeface="Comic Sans MS"/>
                <a:ea typeface="Comic Sans MS"/>
                <a:cs typeface="Comic Sans MS"/>
                <a:sym typeface="Comic Sans MS"/>
              </a:rPr>
              <a:t>We want all pupils to </a:t>
            </a:r>
            <a:r>
              <a:rPr lang="en-GB" sz="1600" b="1" i="0" u="none" strike="noStrike" cap="none">
                <a:solidFill>
                  <a:schemeClr val="dk1"/>
                </a:solidFill>
                <a:latin typeface="Comic Sans MS"/>
                <a:ea typeface="Comic Sans MS"/>
                <a:cs typeface="Comic Sans MS"/>
                <a:sym typeface="Comic Sans MS"/>
              </a:rPr>
              <a:t>see themselves as learners</a:t>
            </a:r>
            <a:r>
              <a:rPr lang="en-GB" sz="1600" i="0" u="none" strike="noStrike" cap="none">
                <a:solidFill>
                  <a:schemeClr val="dk1"/>
                </a:solidFill>
                <a:latin typeface="Comic Sans MS"/>
                <a:ea typeface="Comic Sans MS"/>
                <a:cs typeface="Comic Sans MS"/>
                <a:sym typeface="Comic Sans MS"/>
              </a:rPr>
              <a:t> who can continue to grow, enjoy and develop their learning at </a:t>
            </a:r>
            <a:r>
              <a:rPr lang="en-GB" sz="1600" b="1" i="0" u="none" strike="noStrike" cap="none">
                <a:solidFill>
                  <a:schemeClr val="dk1"/>
                </a:solidFill>
                <a:latin typeface="Comic Sans MS"/>
                <a:ea typeface="Comic Sans MS"/>
                <a:cs typeface="Comic Sans MS"/>
                <a:sym typeface="Comic Sans MS"/>
              </a:rPr>
              <a:t>Appletree and beyond.</a:t>
            </a:r>
            <a:endParaRPr sz="14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3"/>
          <p:cNvPicPr preferRelativeResize="0"/>
          <p:nvPr/>
        </p:nvPicPr>
        <p:blipFill rotWithShape="1">
          <a:blip r:embed="rId3">
            <a:alphaModFix/>
          </a:blip>
          <a:srcRect/>
          <a:stretch/>
        </p:blipFill>
        <p:spPr>
          <a:xfrm>
            <a:off x="2126038" y="477025"/>
            <a:ext cx="4949025" cy="4884684"/>
          </a:xfrm>
          <a:prstGeom prst="rect">
            <a:avLst/>
          </a:prstGeom>
          <a:noFill/>
          <a:ln>
            <a:noFill/>
          </a:ln>
        </p:spPr>
      </p:pic>
      <p:sp>
        <p:nvSpPr>
          <p:cNvPr id="83" name="Google Shape;83;p3"/>
          <p:cNvSpPr/>
          <p:nvPr/>
        </p:nvSpPr>
        <p:spPr>
          <a:xfrm>
            <a:off x="2768750" y="1970200"/>
            <a:ext cx="1052700" cy="43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2768750" y="2952550"/>
            <a:ext cx="1141500" cy="7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3914550" y="1201075"/>
            <a:ext cx="1141500" cy="50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p:nvPr/>
        </p:nvSpPr>
        <p:spPr>
          <a:xfrm>
            <a:off x="4980500" y="1787800"/>
            <a:ext cx="1141500" cy="61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p:nvPr/>
        </p:nvSpPr>
        <p:spPr>
          <a:xfrm>
            <a:off x="3426800" y="3864000"/>
            <a:ext cx="1232100" cy="50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a:off x="5455425" y="2733800"/>
            <a:ext cx="892500" cy="85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
          <p:cNvSpPr/>
          <p:nvPr/>
        </p:nvSpPr>
        <p:spPr>
          <a:xfrm>
            <a:off x="4795725" y="3864000"/>
            <a:ext cx="977400" cy="50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
          <p:cNvSpPr txBox="1"/>
          <p:nvPr/>
        </p:nvSpPr>
        <p:spPr>
          <a:xfrm>
            <a:off x="226250" y="0"/>
            <a:ext cx="87486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a:solidFill>
                  <a:schemeClr val="dk1"/>
                </a:solidFill>
                <a:latin typeface="Comic Sans MS"/>
                <a:ea typeface="Comic Sans MS"/>
                <a:cs typeface="Comic Sans MS"/>
                <a:sym typeface="Comic Sans MS"/>
              </a:rPr>
              <a:t>The Blossom Code Quiz</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311700" y="393875"/>
            <a:ext cx="8520600" cy="6237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720">
                <a:latin typeface="Comic Sans MS"/>
                <a:ea typeface="Comic Sans MS"/>
                <a:cs typeface="Comic Sans MS"/>
                <a:sym typeface="Comic Sans MS"/>
              </a:rPr>
              <a:t>The Blossom Code</a:t>
            </a:r>
            <a:endParaRPr sz="2720">
              <a:latin typeface="Comic Sans MS"/>
              <a:ea typeface="Comic Sans MS"/>
              <a:cs typeface="Comic Sans MS"/>
              <a:sym typeface="Comic Sans MS"/>
            </a:endParaRPr>
          </a:p>
        </p:txBody>
      </p:sp>
      <p:pic>
        <p:nvPicPr>
          <p:cNvPr id="96" name="Google Shape;96;p4"/>
          <p:cNvPicPr preferRelativeResize="0"/>
          <p:nvPr/>
        </p:nvPicPr>
        <p:blipFill rotWithShape="1">
          <a:blip r:embed="rId3">
            <a:alphaModFix/>
          </a:blip>
          <a:srcRect/>
          <a:stretch/>
        </p:blipFill>
        <p:spPr>
          <a:xfrm>
            <a:off x="2636350" y="1191500"/>
            <a:ext cx="3871298"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11700" y="445025"/>
            <a:ext cx="8520600" cy="572700"/>
          </a:xfrm>
          <a:prstGeom prst="rect">
            <a:avLst/>
          </a:prstGeom>
          <a:solidFill>
            <a:srgbClr val="B4A7D6"/>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Comic Sans MS"/>
                <a:ea typeface="Comic Sans MS"/>
                <a:cs typeface="Comic Sans MS"/>
                <a:sym typeface="Comic Sans MS"/>
              </a:rPr>
              <a:t>Our enquiry approach to learning</a:t>
            </a:r>
            <a:endParaRPr>
              <a:latin typeface="Comic Sans MS"/>
              <a:ea typeface="Comic Sans MS"/>
              <a:cs typeface="Comic Sans MS"/>
              <a:sym typeface="Comic Sans MS"/>
            </a:endParaRPr>
          </a:p>
        </p:txBody>
      </p:sp>
      <p:sp>
        <p:nvSpPr>
          <p:cNvPr id="102" name="Google Shape;102;p5"/>
          <p:cNvSpPr txBox="1">
            <a:spLocks noGrp="1"/>
          </p:cNvSpPr>
          <p:nvPr>
            <p:ph type="body" idx="1"/>
          </p:nvPr>
        </p:nvSpPr>
        <p:spPr>
          <a:xfrm>
            <a:off x="311700" y="1152475"/>
            <a:ext cx="8520600" cy="3637800"/>
          </a:xfrm>
          <a:prstGeom prst="rect">
            <a:avLst/>
          </a:prstGeom>
          <a:noFill/>
          <a:ln>
            <a:noFill/>
          </a:ln>
        </p:spPr>
        <p:txBody>
          <a:bodyPr spcFirstLastPara="1" wrap="square" lIns="91425" tIns="91425" rIns="91425" bIns="91425" anchor="t" anchorCtr="0">
            <a:normAutofit lnSpcReduction="20000"/>
          </a:bodyPr>
          <a:lstStyle/>
          <a:p>
            <a:pPr marL="0" lvl="0" indent="0" algn="ctr" rtl="0">
              <a:lnSpc>
                <a:spcPct val="115000"/>
              </a:lnSpc>
              <a:spcBef>
                <a:spcPts val="0"/>
              </a:spcBef>
              <a:spcAft>
                <a:spcPts val="0"/>
              </a:spcAft>
              <a:buSzPts val="1800"/>
              <a:buNone/>
            </a:pPr>
            <a:r>
              <a:rPr lang="en-GB" sz="2000">
                <a:solidFill>
                  <a:srgbClr val="0000FF"/>
                </a:solidFill>
                <a:latin typeface="Comic Sans MS"/>
                <a:ea typeface="Comic Sans MS"/>
                <a:cs typeface="Comic Sans MS"/>
                <a:sym typeface="Comic Sans MS"/>
              </a:rPr>
              <a:t>Our long term planning for 2023-2024 is on our website (hotlink to website here). It breaks down the content coverage over the year.</a:t>
            </a:r>
            <a:endParaRPr sz="2000">
              <a:solidFill>
                <a:srgbClr val="0000FF"/>
              </a:solidFill>
              <a:latin typeface="Comic Sans MS"/>
              <a:ea typeface="Comic Sans MS"/>
              <a:cs typeface="Comic Sans MS"/>
              <a:sym typeface="Comic Sans MS"/>
            </a:endParaRPr>
          </a:p>
          <a:p>
            <a:pPr marL="0" lvl="0" indent="0" algn="ctr" rtl="0">
              <a:lnSpc>
                <a:spcPct val="115000"/>
              </a:lnSpc>
              <a:spcBef>
                <a:spcPts val="1200"/>
              </a:spcBef>
              <a:spcAft>
                <a:spcPts val="0"/>
              </a:spcAft>
              <a:buSzPts val="1800"/>
              <a:buNone/>
            </a:pPr>
            <a:r>
              <a:rPr lang="en-GB" sz="2000">
                <a:solidFill>
                  <a:srgbClr val="351C75"/>
                </a:solidFill>
                <a:latin typeface="Comic Sans MS"/>
                <a:ea typeface="Comic Sans MS"/>
                <a:cs typeface="Comic Sans MS"/>
                <a:sym typeface="Comic Sans MS"/>
              </a:rPr>
              <a:t>Our medium and short term planning supports pupils to question the world around them and gather and use evidence to support judgements. We celebrate our learning with a meaningful or real life scenario to enable pupils to put their knowledge and skills into context.</a:t>
            </a:r>
            <a:endParaRPr sz="2000">
              <a:solidFill>
                <a:srgbClr val="351C75"/>
              </a:solidFill>
              <a:latin typeface="Comic Sans MS"/>
              <a:ea typeface="Comic Sans MS"/>
              <a:cs typeface="Comic Sans MS"/>
              <a:sym typeface="Comic Sans MS"/>
            </a:endParaRPr>
          </a:p>
          <a:p>
            <a:pPr marL="0" lvl="0" indent="0" algn="ctr" rtl="0">
              <a:lnSpc>
                <a:spcPct val="115000"/>
              </a:lnSpc>
              <a:spcBef>
                <a:spcPts val="1200"/>
              </a:spcBef>
              <a:spcAft>
                <a:spcPts val="1200"/>
              </a:spcAft>
              <a:buSzPts val="1800"/>
              <a:buNone/>
            </a:pPr>
            <a:r>
              <a:rPr lang="en-GB" sz="2000">
                <a:solidFill>
                  <a:schemeClr val="dk1"/>
                </a:solidFill>
                <a:latin typeface="Comic Sans MS"/>
                <a:ea typeface="Comic Sans MS"/>
                <a:cs typeface="Comic Sans MS"/>
                <a:sym typeface="Comic Sans MS"/>
              </a:rPr>
              <a:t>During Autumn 1 the children will have a full curriculum which includes learning about World War Two, Mechanisms, Forces and Magnetism, Islamin in RE, les animaux in French and all about ‘Being Me’ in PSHE. </a:t>
            </a:r>
            <a:endParaRPr sz="20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6c6951695_0_762"/>
          <p:cNvSpPr txBox="1">
            <a:spLocks noGrp="1"/>
          </p:cNvSpPr>
          <p:nvPr>
            <p:ph type="title"/>
          </p:nvPr>
        </p:nvSpPr>
        <p:spPr>
          <a:xfrm>
            <a:off x="311700" y="216425"/>
            <a:ext cx="8520600" cy="572700"/>
          </a:xfrm>
          <a:prstGeom prst="rect">
            <a:avLst/>
          </a:prstGeom>
          <a:solidFill>
            <a:srgbClr val="93C47D"/>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Grow Your Speaking and Listening in Year Four </a:t>
            </a:r>
            <a:endParaRPr>
              <a:latin typeface="Comic Sans MS"/>
              <a:ea typeface="Comic Sans MS"/>
              <a:cs typeface="Comic Sans MS"/>
              <a:sym typeface="Comic Sans MS"/>
            </a:endParaRPr>
          </a:p>
        </p:txBody>
      </p:sp>
      <p:sp>
        <p:nvSpPr>
          <p:cNvPr id="108" name="Google Shape;108;g256c6951695_0_762"/>
          <p:cNvSpPr txBox="1">
            <a:spLocks noGrp="1"/>
          </p:cNvSpPr>
          <p:nvPr>
            <p:ph type="body" idx="1"/>
          </p:nvPr>
        </p:nvSpPr>
        <p:spPr>
          <a:xfrm>
            <a:off x="311700" y="966425"/>
            <a:ext cx="8520600" cy="389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450">
                <a:solidFill>
                  <a:srgbClr val="FF0000"/>
                </a:solidFill>
                <a:highlight>
                  <a:srgbClr val="FFFFFF"/>
                </a:highlight>
                <a:latin typeface="Comic Sans MS"/>
                <a:ea typeface="Comic Sans MS"/>
                <a:cs typeface="Comic Sans MS"/>
                <a:sym typeface="Comic Sans MS"/>
              </a:rPr>
              <a:t>The quality and variety of language that pupils hear and speak are vital for developing their vocabulary and grammar and their understanding for reading and writing. Our ambition is to ensure the continual development of pupils’ confidence and competence in spoken language and listening skills</a:t>
            </a:r>
            <a:r>
              <a:rPr lang="en-GB" sz="1450">
                <a:solidFill>
                  <a:srgbClr val="FF0000"/>
                </a:solidFill>
                <a:highlight>
                  <a:srgbClr val="FFFFFF"/>
                </a:highlight>
              </a:rPr>
              <a:t>.</a:t>
            </a:r>
            <a:endParaRPr sz="1450">
              <a:solidFill>
                <a:srgbClr val="FF0000"/>
              </a:solidFill>
              <a:highlight>
                <a:srgbClr val="FFFFFF"/>
              </a:highlight>
            </a:endParaRPr>
          </a:p>
          <a:p>
            <a:pPr marL="0" lvl="0" indent="0" algn="ctr" rtl="0">
              <a:spcBef>
                <a:spcPts val="0"/>
              </a:spcBef>
              <a:spcAft>
                <a:spcPts val="0"/>
              </a:spcAft>
              <a:buNone/>
            </a:pPr>
            <a:endParaRPr sz="1450">
              <a:solidFill>
                <a:srgbClr val="FF0000"/>
              </a:solidFill>
              <a:highlight>
                <a:srgbClr val="FFFFFF"/>
              </a:highlight>
            </a:endParaRPr>
          </a:p>
          <a:p>
            <a:pPr marL="457200" lvl="0" indent="-349250" algn="l" rtl="0">
              <a:lnSpc>
                <a:spcPct val="115000"/>
              </a:lnSpc>
              <a:spcBef>
                <a:spcPts val="0"/>
              </a:spcBef>
              <a:spcAft>
                <a:spcPts val="0"/>
              </a:spcAft>
              <a:buClr>
                <a:srgbClr val="0B0C0C"/>
              </a:buClr>
              <a:buSzPts val="1900"/>
              <a:buFont typeface="Comic Sans MS"/>
              <a:buChar char="●"/>
            </a:pPr>
            <a:r>
              <a:rPr lang="en-GB" sz="1900">
                <a:solidFill>
                  <a:srgbClr val="0B0C0C"/>
                </a:solidFill>
                <a:highlight>
                  <a:srgbClr val="FFFFFF"/>
                </a:highlight>
                <a:latin typeface="Comic Sans MS"/>
                <a:ea typeface="Comic Sans MS"/>
                <a:cs typeface="Comic Sans MS"/>
                <a:sym typeface="Comic Sans MS"/>
              </a:rPr>
              <a:t>Teachers model speaking and listening skills to develop pupils’ spoken language. </a:t>
            </a:r>
            <a:endParaRPr sz="1900">
              <a:solidFill>
                <a:srgbClr val="0B0C0C"/>
              </a:solidFill>
              <a:highlight>
                <a:srgbClr val="FFFFFF"/>
              </a:highlight>
              <a:latin typeface="Comic Sans MS"/>
              <a:ea typeface="Comic Sans MS"/>
              <a:cs typeface="Comic Sans MS"/>
              <a:sym typeface="Comic Sans MS"/>
            </a:endParaRPr>
          </a:p>
          <a:p>
            <a:pPr marL="457200" lvl="0" indent="-349250" algn="l" rtl="0">
              <a:lnSpc>
                <a:spcPct val="115000"/>
              </a:lnSpc>
              <a:spcBef>
                <a:spcPts val="0"/>
              </a:spcBef>
              <a:spcAft>
                <a:spcPts val="0"/>
              </a:spcAft>
              <a:buClr>
                <a:srgbClr val="0B0C0C"/>
              </a:buClr>
              <a:buSzPts val="1900"/>
              <a:buFont typeface="Comic Sans MS"/>
              <a:buChar char="●"/>
            </a:pPr>
            <a:r>
              <a:rPr lang="en-GB" sz="1900">
                <a:solidFill>
                  <a:srgbClr val="0B0C0C"/>
                </a:solidFill>
                <a:highlight>
                  <a:srgbClr val="FFFFFF"/>
                </a:highlight>
                <a:latin typeface="Comic Sans MS"/>
                <a:ea typeface="Comic Sans MS"/>
                <a:cs typeface="Comic Sans MS"/>
                <a:sym typeface="Comic Sans MS"/>
              </a:rPr>
              <a:t>Clear focus upon explicit vocabulary development. </a:t>
            </a:r>
            <a:endParaRPr sz="1900">
              <a:solidFill>
                <a:srgbClr val="0B0C0C"/>
              </a:solidFill>
              <a:highlight>
                <a:srgbClr val="FFFFFF"/>
              </a:highlight>
              <a:latin typeface="Comic Sans MS"/>
              <a:ea typeface="Comic Sans MS"/>
              <a:cs typeface="Comic Sans MS"/>
              <a:sym typeface="Comic Sans MS"/>
            </a:endParaRPr>
          </a:p>
          <a:p>
            <a:pPr marL="457200" lvl="0" indent="-349250" algn="l" rtl="0">
              <a:lnSpc>
                <a:spcPct val="115000"/>
              </a:lnSpc>
              <a:spcBef>
                <a:spcPts val="0"/>
              </a:spcBef>
              <a:spcAft>
                <a:spcPts val="0"/>
              </a:spcAft>
              <a:buClr>
                <a:srgbClr val="0B0C0C"/>
              </a:buClr>
              <a:buSzPts val="1900"/>
              <a:buFont typeface="Comic Sans MS"/>
              <a:buChar char="●"/>
            </a:pPr>
            <a:r>
              <a:rPr lang="en-GB" sz="1900">
                <a:solidFill>
                  <a:srgbClr val="0B0C0C"/>
                </a:solidFill>
                <a:highlight>
                  <a:srgbClr val="FFFFFF"/>
                </a:highlight>
                <a:latin typeface="Comic Sans MS"/>
                <a:ea typeface="Comic Sans MS"/>
                <a:cs typeface="Comic Sans MS"/>
                <a:sym typeface="Comic Sans MS"/>
              </a:rPr>
              <a:t>Each lesson has a vocabulary focus. </a:t>
            </a:r>
            <a:endParaRPr sz="1900">
              <a:solidFill>
                <a:srgbClr val="0B0C0C"/>
              </a:solidFill>
              <a:highlight>
                <a:srgbClr val="FFFFFF"/>
              </a:highlight>
              <a:latin typeface="Comic Sans MS"/>
              <a:ea typeface="Comic Sans MS"/>
              <a:cs typeface="Comic Sans MS"/>
              <a:sym typeface="Comic Sans MS"/>
            </a:endParaRPr>
          </a:p>
          <a:p>
            <a:pPr marL="457200" lvl="0" indent="-349250" algn="l" rtl="0">
              <a:lnSpc>
                <a:spcPct val="115000"/>
              </a:lnSpc>
              <a:spcBef>
                <a:spcPts val="0"/>
              </a:spcBef>
              <a:spcAft>
                <a:spcPts val="0"/>
              </a:spcAft>
              <a:buClr>
                <a:srgbClr val="0B0C0C"/>
              </a:buClr>
              <a:buSzPts val="1900"/>
              <a:buFont typeface="Comic Sans MS"/>
              <a:buChar char="●"/>
            </a:pPr>
            <a:r>
              <a:rPr lang="en-GB" sz="1900">
                <a:solidFill>
                  <a:srgbClr val="0B0C0C"/>
                </a:solidFill>
                <a:highlight>
                  <a:srgbClr val="FFFFFF"/>
                </a:highlight>
                <a:latin typeface="Comic Sans MS"/>
                <a:ea typeface="Comic Sans MS"/>
                <a:cs typeface="Comic Sans MS"/>
                <a:sym typeface="Comic Sans MS"/>
              </a:rPr>
              <a:t>Lots of carefully planned opportunities -</a:t>
            </a:r>
            <a:endParaRPr sz="1900">
              <a:solidFill>
                <a:srgbClr val="0B0C0C"/>
              </a:solidFill>
              <a:highlight>
                <a:srgbClr val="FFFFFF"/>
              </a:highlight>
              <a:latin typeface="Comic Sans MS"/>
              <a:ea typeface="Comic Sans MS"/>
              <a:cs typeface="Comic Sans MS"/>
              <a:sym typeface="Comic Sans MS"/>
            </a:endParaRPr>
          </a:p>
          <a:p>
            <a:pPr marL="0" lvl="0" indent="457200" algn="l" rtl="0">
              <a:lnSpc>
                <a:spcPct val="115000"/>
              </a:lnSpc>
              <a:spcBef>
                <a:spcPts val="0"/>
              </a:spcBef>
              <a:spcAft>
                <a:spcPts val="0"/>
              </a:spcAft>
              <a:buNone/>
            </a:pPr>
            <a:r>
              <a:rPr lang="en-GB" sz="1900" b="1">
                <a:solidFill>
                  <a:srgbClr val="0B0C0C"/>
                </a:solidFill>
                <a:highlight>
                  <a:srgbClr val="FFFFFF"/>
                </a:highlight>
                <a:latin typeface="Comic Sans MS"/>
                <a:ea typeface="Comic Sans MS"/>
                <a:cs typeface="Comic Sans MS"/>
                <a:sym typeface="Comic Sans MS"/>
              </a:rPr>
              <a:t>discussions, presentations, performances, role play and debates.</a:t>
            </a:r>
            <a:endParaRPr sz="1900">
              <a:solidFill>
                <a:srgbClr val="0B0C0C"/>
              </a:solidFill>
              <a:highlight>
                <a:srgbClr val="FFFFFF"/>
              </a:highlight>
              <a:latin typeface="Comic Sans MS"/>
              <a:ea typeface="Comic Sans MS"/>
              <a:cs typeface="Comic Sans MS"/>
              <a:sym typeface="Comic Sans MS"/>
            </a:endParaRPr>
          </a:p>
        </p:txBody>
      </p:sp>
      <p:sp>
        <p:nvSpPr>
          <p:cNvPr id="109" name="Google Shape;109;g256c6951695_0_762"/>
          <p:cNvSpPr txBox="1"/>
          <p:nvPr/>
        </p:nvSpPr>
        <p:spPr>
          <a:xfrm>
            <a:off x="8311200" y="30267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6c6951695_0_119"/>
          <p:cNvSpPr txBox="1">
            <a:spLocks noGrp="1"/>
          </p:cNvSpPr>
          <p:nvPr>
            <p:ph type="title"/>
          </p:nvPr>
        </p:nvSpPr>
        <p:spPr>
          <a:xfrm>
            <a:off x="311700" y="445025"/>
            <a:ext cx="8520600" cy="572700"/>
          </a:xfrm>
          <a:prstGeom prst="rect">
            <a:avLst/>
          </a:prstGeom>
          <a:solidFill>
            <a:srgbClr val="FFE59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Grow Your Reading in Year Four</a:t>
            </a:r>
            <a:endParaRPr>
              <a:latin typeface="Comic Sans MS"/>
              <a:ea typeface="Comic Sans MS"/>
              <a:cs typeface="Comic Sans MS"/>
              <a:sym typeface="Comic Sans MS"/>
            </a:endParaRPr>
          </a:p>
        </p:txBody>
      </p:sp>
      <p:sp>
        <p:nvSpPr>
          <p:cNvPr id="115" name="Google Shape;115;g256c6951695_0_119"/>
          <p:cNvSpPr txBox="1">
            <a:spLocks noGrp="1"/>
          </p:cNvSpPr>
          <p:nvPr>
            <p:ph type="body" idx="1"/>
          </p:nvPr>
        </p:nvSpPr>
        <p:spPr>
          <a:xfrm>
            <a:off x="311700" y="1609725"/>
            <a:ext cx="8520600" cy="34164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endParaRPr sz="2517">
              <a:solidFill>
                <a:srgbClr val="FF0000"/>
              </a:solidFill>
              <a:latin typeface="Comic Sans MS"/>
              <a:ea typeface="Comic Sans MS"/>
              <a:cs typeface="Comic Sans MS"/>
              <a:sym typeface="Comic Sans MS"/>
            </a:endParaRPr>
          </a:p>
          <a:p>
            <a:pPr marL="0" lvl="0" indent="0" algn="l" rtl="0">
              <a:spcBef>
                <a:spcPts val="0"/>
              </a:spcBef>
              <a:spcAft>
                <a:spcPts val="0"/>
              </a:spcAft>
              <a:buClr>
                <a:schemeClr val="dk1"/>
              </a:buClr>
              <a:buSzPts val="275"/>
              <a:buFont typeface="Arial"/>
              <a:buNone/>
            </a:pPr>
            <a:r>
              <a:rPr lang="en-GB" sz="5787">
                <a:solidFill>
                  <a:srgbClr val="FF0000"/>
                </a:solidFill>
                <a:latin typeface="Comic Sans MS"/>
                <a:ea typeface="Comic Sans MS"/>
                <a:cs typeface="Comic Sans MS"/>
                <a:sym typeface="Comic Sans MS"/>
              </a:rPr>
              <a:t>Our ambition is to equip all learners with the knowledge and skills needed to become independent, fluent, life-long readers who read widely and often.</a:t>
            </a:r>
            <a:endParaRPr sz="5787">
              <a:solidFill>
                <a:srgbClr val="FF0000"/>
              </a:solidFill>
              <a:latin typeface="Comic Sans MS"/>
              <a:ea typeface="Comic Sans MS"/>
              <a:cs typeface="Comic Sans MS"/>
              <a:sym typeface="Comic Sans MS"/>
            </a:endParaRPr>
          </a:p>
          <a:p>
            <a:pPr marL="0" lvl="0" indent="0" algn="l" rtl="0">
              <a:spcBef>
                <a:spcPts val="0"/>
              </a:spcBef>
              <a:spcAft>
                <a:spcPts val="0"/>
              </a:spcAft>
              <a:buClr>
                <a:schemeClr val="dk1"/>
              </a:buClr>
              <a:buSzPct val="45808"/>
              <a:buFont typeface="Arial"/>
              <a:buNone/>
            </a:pPr>
            <a:endParaRPr sz="2401" b="1">
              <a:solidFill>
                <a:schemeClr val="dk1"/>
              </a:solidFill>
              <a:latin typeface="Comic Sans MS"/>
              <a:ea typeface="Comic Sans MS"/>
              <a:cs typeface="Comic Sans MS"/>
              <a:sym typeface="Comic Sans MS"/>
            </a:endParaRPr>
          </a:p>
          <a:p>
            <a:pPr marL="457200" lvl="0" indent="-328630" algn="l" rtl="0">
              <a:spcBef>
                <a:spcPts val="0"/>
              </a:spcBef>
              <a:spcAft>
                <a:spcPts val="0"/>
              </a:spcAft>
              <a:buClr>
                <a:schemeClr val="dk1"/>
              </a:buClr>
              <a:buSzPct val="100000"/>
              <a:buFont typeface="Comic Sans MS"/>
              <a:buChar char="●"/>
            </a:pPr>
            <a:r>
              <a:rPr lang="en-GB" sz="6301">
                <a:solidFill>
                  <a:schemeClr val="dk1"/>
                </a:solidFill>
                <a:latin typeface="Comic Sans MS"/>
                <a:ea typeface="Comic Sans MS"/>
                <a:cs typeface="Comic Sans MS"/>
                <a:sym typeface="Comic Sans MS"/>
              </a:rPr>
              <a:t>Read confidently and independently across a range of text types</a:t>
            </a:r>
            <a:endParaRPr sz="6301">
              <a:solidFill>
                <a:schemeClr val="dk1"/>
              </a:solidFill>
              <a:latin typeface="Comic Sans MS"/>
              <a:ea typeface="Comic Sans MS"/>
              <a:cs typeface="Comic Sans MS"/>
              <a:sym typeface="Comic Sans MS"/>
            </a:endParaRPr>
          </a:p>
          <a:p>
            <a:pPr marL="457200" lvl="0" indent="-328630" algn="l" rtl="0">
              <a:spcBef>
                <a:spcPts val="0"/>
              </a:spcBef>
              <a:spcAft>
                <a:spcPts val="0"/>
              </a:spcAft>
              <a:buClr>
                <a:schemeClr val="dk1"/>
              </a:buClr>
              <a:buSzPct val="100000"/>
              <a:buFont typeface="Comic Sans MS"/>
              <a:buChar char="●"/>
            </a:pPr>
            <a:r>
              <a:rPr lang="en-GB" sz="6301">
                <a:solidFill>
                  <a:schemeClr val="dk1"/>
                </a:solidFill>
                <a:latin typeface="Comic Sans MS"/>
                <a:ea typeface="Comic Sans MS"/>
                <a:cs typeface="Comic Sans MS"/>
                <a:sym typeface="Comic Sans MS"/>
              </a:rPr>
              <a:t>Read most words with accuracy and fluency</a:t>
            </a:r>
            <a:endParaRPr sz="6301">
              <a:solidFill>
                <a:schemeClr val="dk1"/>
              </a:solidFill>
              <a:latin typeface="Comic Sans MS"/>
              <a:ea typeface="Comic Sans MS"/>
              <a:cs typeface="Comic Sans MS"/>
              <a:sym typeface="Comic Sans MS"/>
            </a:endParaRPr>
          </a:p>
          <a:p>
            <a:pPr marL="457200" lvl="0" indent="-328630" algn="l" rtl="0">
              <a:spcBef>
                <a:spcPts val="0"/>
              </a:spcBef>
              <a:spcAft>
                <a:spcPts val="0"/>
              </a:spcAft>
              <a:buClr>
                <a:schemeClr val="dk1"/>
              </a:buClr>
              <a:buSzPct val="100000"/>
              <a:buFont typeface="Comic Sans MS"/>
              <a:buChar char="●"/>
            </a:pPr>
            <a:r>
              <a:rPr lang="en-GB" sz="6301">
                <a:solidFill>
                  <a:schemeClr val="dk1"/>
                </a:solidFill>
                <a:latin typeface="Comic Sans MS"/>
                <a:ea typeface="Comic Sans MS"/>
                <a:cs typeface="Comic Sans MS"/>
                <a:sym typeface="Comic Sans MS"/>
              </a:rPr>
              <a:t>Understand  what they have  read - identify and summarise </a:t>
            </a:r>
            <a:endParaRPr sz="6301">
              <a:solidFill>
                <a:schemeClr val="dk1"/>
              </a:solidFill>
              <a:latin typeface="Comic Sans MS"/>
              <a:ea typeface="Comic Sans MS"/>
              <a:cs typeface="Comic Sans MS"/>
              <a:sym typeface="Comic Sans MS"/>
            </a:endParaRPr>
          </a:p>
          <a:p>
            <a:pPr marL="0" lvl="0" indent="457200" algn="l" rtl="0">
              <a:spcBef>
                <a:spcPts val="0"/>
              </a:spcBef>
              <a:spcAft>
                <a:spcPts val="0"/>
              </a:spcAft>
              <a:buNone/>
            </a:pPr>
            <a:r>
              <a:rPr lang="en-GB" sz="6301">
                <a:solidFill>
                  <a:schemeClr val="dk1"/>
                </a:solidFill>
                <a:latin typeface="Comic Sans MS"/>
                <a:ea typeface="Comic Sans MS"/>
                <a:cs typeface="Comic Sans MS"/>
                <a:sym typeface="Comic Sans MS"/>
              </a:rPr>
              <a:t>main ideas in a text</a:t>
            </a:r>
            <a:endParaRPr sz="6301">
              <a:solidFill>
                <a:schemeClr val="dk1"/>
              </a:solidFill>
              <a:latin typeface="Comic Sans MS"/>
              <a:ea typeface="Comic Sans MS"/>
              <a:cs typeface="Comic Sans MS"/>
              <a:sym typeface="Comic Sans MS"/>
            </a:endParaRPr>
          </a:p>
          <a:p>
            <a:pPr marL="457200" lvl="0" indent="-328630" algn="l" rtl="0">
              <a:spcBef>
                <a:spcPts val="0"/>
              </a:spcBef>
              <a:spcAft>
                <a:spcPts val="0"/>
              </a:spcAft>
              <a:buClr>
                <a:schemeClr val="dk1"/>
              </a:buClr>
              <a:buSzPct val="100000"/>
              <a:buFont typeface="Comic Sans MS"/>
              <a:buChar char="●"/>
            </a:pPr>
            <a:r>
              <a:rPr lang="en-GB" sz="6301">
                <a:solidFill>
                  <a:schemeClr val="dk1"/>
                </a:solidFill>
                <a:latin typeface="Comic Sans MS"/>
                <a:ea typeface="Comic Sans MS"/>
                <a:cs typeface="Comic Sans MS"/>
                <a:sym typeface="Comic Sans MS"/>
              </a:rPr>
              <a:t>Discuss vocabulary used by the author to create effect</a:t>
            </a:r>
            <a:endParaRPr sz="6301">
              <a:solidFill>
                <a:schemeClr val="dk1"/>
              </a:solidFill>
              <a:latin typeface="Comic Sans MS"/>
              <a:ea typeface="Comic Sans MS"/>
              <a:cs typeface="Comic Sans MS"/>
              <a:sym typeface="Comic Sans MS"/>
            </a:endParaRPr>
          </a:p>
          <a:p>
            <a:pPr marL="457200" lvl="0" indent="-328630" algn="l" rtl="0">
              <a:spcBef>
                <a:spcPts val="0"/>
              </a:spcBef>
              <a:spcAft>
                <a:spcPts val="0"/>
              </a:spcAft>
              <a:buClr>
                <a:schemeClr val="dk1"/>
              </a:buClr>
              <a:buSzPct val="100000"/>
              <a:buFont typeface="Comic Sans MS"/>
              <a:buChar char="●"/>
            </a:pPr>
            <a:r>
              <a:rPr lang="en-GB" sz="6301">
                <a:solidFill>
                  <a:schemeClr val="dk1"/>
                </a:solidFill>
                <a:latin typeface="Comic Sans MS"/>
                <a:ea typeface="Comic Sans MS"/>
                <a:cs typeface="Comic Sans MS"/>
                <a:sym typeface="Comic Sans MS"/>
              </a:rPr>
              <a:t>Use inference and prediction skills</a:t>
            </a:r>
            <a:endParaRPr sz="6301">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sz="630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6301" b="1">
                <a:solidFill>
                  <a:schemeClr val="dk1"/>
                </a:solidFill>
                <a:latin typeface="Comic Sans MS"/>
                <a:ea typeface="Comic Sans MS"/>
                <a:cs typeface="Comic Sans MS"/>
                <a:sym typeface="Comic Sans MS"/>
              </a:rPr>
              <a:t>Whole class reading,     Talk for Reading,       Talk for Writing,</a:t>
            </a:r>
            <a:endParaRPr sz="6301"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6301" b="1">
                <a:solidFill>
                  <a:schemeClr val="dk1"/>
                </a:solidFill>
                <a:latin typeface="Comic Sans MS"/>
                <a:ea typeface="Comic Sans MS"/>
                <a:cs typeface="Comic Sans MS"/>
                <a:sym typeface="Comic Sans MS"/>
              </a:rPr>
              <a:t>Reading across the curriculum,     Shared Class Story,     Books to Share </a:t>
            </a:r>
            <a:endParaRPr sz="6301"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6301" b="1">
                <a:solidFill>
                  <a:schemeClr val="dk1"/>
                </a:solidFill>
                <a:latin typeface="Comic Sans MS"/>
                <a:ea typeface="Comic Sans MS"/>
                <a:cs typeface="Comic Sans MS"/>
                <a:sym typeface="Comic Sans MS"/>
              </a:rPr>
              <a:t>Library visits,  Book Babble/Recommendations, Home-School Readers</a:t>
            </a:r>
            <a:endParaRPr sz="6301"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ct val="37837"/>
              <a:buFont typeface="Arial"/>
              <a:buNone/>
            </a:pPr>
            <a:endParaRPr sz="2907"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7">
                <a:solidFill>
                  <a:schemeClr val="dk1"/>
                </a:solidFill>
                <a:latin typeface="Comic Sans MS"/>
                <a:ea typeface="Comic Sans MS"/>
                <a:cs typeface="Comic Sans MS"/>
                <a:sym typeface="Comic Sans MS"/>
              </a:rPr>
              <a:t>                           </a:t>
            </a: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pic>
        <p:nvPicPr>
          <p:cNvPr id="116" name="Google Shape;116;g256c6951695_0_119"/>
          <p:cNvPicPr preferRelativeResize="0"/>
          <p:nvPr/>
        </p:nvPicPr>
        <p:blipFill>
          <a:blip r:embed="rId3">
            <a:alphaModFix/>
          </a:blip>
          <a:stretch>
            <a:fillRect/>
          </a:stretch>
        </p:blipFill>
        <p:spPr>
          <a:xfrm>
            <a:off x="7871850" y="3773525"/>
            <a:ext cx="960457" cy="1136025"/>
          </a:xfrm>
          <a:prstGeom prst="rect">
            <a:avLst/>
          </a:prstGeom>
          <a:noFill/>
          <a:ln>
            <a:noFill/>
          </a:ln>
        </p:spPr>
      </p:pic>
      <p:pic>
        <p:nvPicPr>
          <p:cNvPr id="117" name="Google Shape;117;g256c6951695_0_119"/>
          <p:cNvPicPr preferRelativeResize="0"/>
          <p:nvPr/>
        </p:nvPicPr>
        <p:blipFill>
          <a:blip r:embed="rId4">
            <a:alphaModFix/>
          </a:blip>
          <a:stretch>
            <a:fillRect/>
          </a:stretch>
        </p:blipFill>
        <p:spPr>
          <a:xfrm>
            <a:off x="7588600" y="2365200"/>
            <a:ext cx="960450" cy="1196197"/>
          </a:xfrm>
          <a:prstGeom prst="rect">
            <a:avLst/>
          </a:prstGeom>
          <a:noFill/>
          <a:ln>
            <a:noFill/>
          </a:ln>
        </p:spPr>
      </p:pic>
      <p:pic>
        <p:nvPicPr>
          <p:cNvPr id="118" name="Google Shape;118;g256c6951695_0_119"/>
          <p:cNvPicPr preferRelativeResize="0"/>
          <p:nvPr/>
        </p:nvPicPr>
        <p:blipFill rotWithShape="1">
          <a:blip r:embed="rId5">
            <a:alphaModFix/>
          </a:blip>
          <a:srcRect l="10539" r="10396"/>
          <a:stretch/>
        </p:blipFill>
        <p:spPr>
          <a:xfrm>
            <a:off x="6766800" y="368817"/>
            <a:ext cx="960450" cy="1214757"/>
          </a:xfrm>
          <a:prstGeom prst="rect">
            <a:avLst/>
          </a:prstGeom>
          <a:noFill/>
          <a:ln>
            <a:noFill/>
          </a:ln>
        </p:spPr>
      </p:pic>
      <p:pic>
        <p:nvPicPr>
          <p:cNvPr id="119" name="Google Shape;119;g256c6951695_0_119"/>
          <p:cNvPicPr preferRelativeResize="0"/>
          <p:nvPr/>
        </p:nvPicPr>
        <p:blipFill>
          <a:blip r:embed="rId6">
            <a:alphaModFix/>
          </a:blip>
          <a:stretch>
            <a:fillRect/>
          </a:stretch>
        </p:blipFill>
        <p:spPr>
          <a:xfrm>
            <a:off x="5576900" y="79650"/>
            <a:ext cx="913450" cy="1303450"/>
          </a:xfrm>
          <a:prstGeom prst="rect">
            <a:avLst/>
          </a:prstGeom>
          <a:noFill/>
          <a:ln>
            <a:noFill/>
          </a:ln>
        </p:spPr>
      </p:pic>
      <p:pic>
        <p:nvPicPr>
          <p:cNvPr id="120" name="Google Shape;120;g256c6951695_0_119"/>
          <p:cNvPicPr preferRelativeResize="0"/>
          <p:nvPr/>
        </p:nvPicPr>
        <p:blipFill>
          <a:blip r:embed="rId7">
            <a:alphaModFix/>
          </a:blip>
          <a:stretch>
            <a:fillRect/>
          </a:stretch>
        </p:blipFill>
        <p:spPr>
          <a:xfrm>
            <a:off x="7947275" y="126550"/>
            <a:ext cx="913441" cy="130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56c6951695_0_705"/>
          <p:cNvSpPr txBox="1">
            <a:spLocks noGrp="1"/>
          </p:cNvSpPr>
          <p:nvPr>
            <p:ph type="title"/>
          </p:nvPr>
        </p:nvSpPr>
        <p:spPr>
          <a:xfrm>
            <a:off x="311700" y="304250"/>
            <a:ext cx="8520600" cy="572700"/>
          </a:xfrm>
          <a:prstGeom prst="rect">
            <a:avLst/>
          </a:prstGeom>
          <a:solidFill>
            <a:srgbClr val="FFE59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omic Sans MS"/>
                <a:ea typeface="Comic Sans MS"/>
                <a:cs typeface="Comic Sans MS"/>
                <a:sym typeface="Comic Sans MS"/>
              </a:rPr>
              <a:t>Grow Your Reading in Year Four</a:t>
            </a:r>
            <a:endParaRPr>
              <a:latin typeface="Comic Sans MS"/>
              <a:ea typeface="Comic Sans MS"/>
              <a:cs typeface="Comic Sans MS"/>
              <a:sym typeface="Comic Sans MS"/>
            </a:endParaRPr>
          </a:p>
        </p:txBody>
      </p:sp>
      <p:sp>
        <p:nvSpPr>
          <p:cNvPr id="126" name="Google Shape;126;g256c6951695_0_705"/>
          <p:cNvSpPr txBox="1">
            <a:spLocks noGrp="1"/>
          </p:cNvSpPr>
          <p:nvPr>
            <p:ph type="body" idx="1"/>
          </p:nvPr>
        </p:nvSpPr>
        <p:spPr>
          <a:xfrm>
            <a:off x="311700" y="1131250"/>
            <a:ext cx="8210400" cy="3258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sz="1707" b="1" u="sng">
                <a:solidFill>
                  <a:schemeClr val="dk1"/>
                </a:solidFill>
                <a:latin typeface="Comic Sans MS"/>
                <a:ea typeface="Comic Sans MS"/>
                <a:cs typeface="Comic Sans MS"/>
                <a:sym typeface="Comic Sans MS"/>
              </a:rPr>
              <a:t>Teachers and Parents </a:t>
            </a:r>
            <a:r>
              <a:rPr lang="en-GB" sz="1707" b="1">
                <a:solidFill>
                  <a:schemeClr val="dk1"/>
                </a:solidFill>
                <a:latin typeface="Comic Sans MS"/>
                <a:ea typeface="Comic Sans MS"/>
                <a:cs typeface="Comic Sans MS"/>
                <a:sym typeface="Comic Sans MS"/>
              </a:rPr>
              <a:t>are in a great position to ensure that </a:t>
            </a:r>
            <a:r>
              <a:rPr lang="en-GB" sz="1707" b="1" u="sng">
                <a:solidFill>
                  <a:schemeClr val="dk1"/>
                </a:solidFill>
                <a:latin typeface="Comic Sans MS"/>
                <a:ea typeface="Comic Sans MS"/>
                <a:cs typeface="Comic Sans MS"/>
                <a:sym typeface="Comic Sans MS"/>
              </a:rPr>
              <a:t>reading</a:t>
            </a:r>
            <a:r>
              <a:rPr lang="en-GB" sz="1707" b="1">
                <a:solidFill>
                  <a:schemeClr val="dk1"/>
                </a:solidFill>
                <a:latin typeface="Comic Sans MS"/>
                <a:ea typeface="Comic Sans MS"/>
                <a:cs typeface="Comic Sans MS"/>
                <a:sym typeface="Comic Sans MS"/>
              </a:rPr>
              <a:t> is </a:t>
            </a:r>
            <a:endParaRPr sz="1707"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7" b="1">
                <a:solidFill>
                  <a:schemeClr val="dk1"/>
                </a:solidFill>
                <a:latin typeface="Comic Sans MS"/>
                <a:ea typeface="Comic Sans MS"/>
                <a:cs typeface="Comic Sans MS"/>
                <a:sym typeface="Comic Sans MS"/>
              </a:rPr>
              <a:t>a key part of children’s </a:t>
            </a:r>
            <a:r>
              <a:rPr lang="en-GB" sz="1707" b="1" u="sng">
                <a:solidFill>
                  <a:schemeClr val="dk1"/>
                </a:solidFill>
                <a:latin typeface="Comic Sans MS"/>
                <a:ea typeface="Comic Sans MS"/>
                <a:cs typeface="Comic Sans MS"/>
                <a:sym typeface="Comic Sans MS"/>
              </a:rPr>
              <a:t>daily routine</a:t>
            </a:r>
            <a:r>
              <a:rPr lang="en-GB" sz="1707" b="1">
                <a:solidFill>
                  <a:schemeClr val="dk1"/>
                </a:solidFill>
                <a:latin typeface="Comic Sans MS"/>
                <a:ea typeface="Comic Sans MS"/>
                <a:cs typeface="Comic Sans MS"/>
                <a:sym typeface="Comic Sans MS"/>
              </a:rPr>
              <a:t>.</a:t>
            </a:r>
            <a:endParaRPr sz="1707"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0" b="1" u="sng">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Reading books to be in school </a:t>
            </a:r>
            <a:r>
              <a:rPr lang="en-GB" sz="1707" u="sng">
                <a:solidFill>
                  <a:schemeClr val="dk1"/>
                </a:solidFill>
                <a:latin typeface="Comic Sans MS"/>
                <a:ea typeface="Comic Sans MS"/>
                <a:cs typeface="Comic Sans MS"/>
                <a:sym typeface="Comic Sans MS"/>
              </a:rPr>
              <a:t>each day.</a:t>
            </a:r>
            <a:endParaRPr sz="1707" u="sng">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Books will be checked and changed each </a:t>
            </a:r>
            <a:r>
              <a:rPr lang="en-GB" sz="1707" u="sng">
                <a:solidFill>
                  <a:schemeClr val="dk1"/>
                </a:solidFill>
                <a:latin typeface="Comic Sans MS"/>
                <a:ea typeface="Comic Sans MS"/>
                <a:cs typeface="Comic Sans MS"/>
                <a:sym typeface="Comic Sans MS"/>
              </a:rPr>
              <a:t>Monday.</a:t>
            </a:r>
            <a:endParaRPr sz="1707" u="sng">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Adults to hear children read at home x3 per week and recorded.</a:t>
            </a:r>
            <a:endParaRPr sz="1707">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Encourage your child to read for at least 15 mins </a:t>
            </a:r>
            <a:r>
              <a:rPr lang="en-GB" sz="1707" u="sng">
                <a:solidFill>
                  <a:schemeClr val="dk1"/>
                </a:solidFill>
                <a:latin typeface="Comic Sans MS"/>
                <a:ea typeface="Comic Sans MS"/>
                <a:cs typeface="Comic Sans MS"/>
                <a:sym typeface="Comic Sans MS"/>
              </a:rPr>
              <a:t>each day.</a:t>
            </a:r>
            <a:endParaRPr sz="1707" u="sng">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Books to share changed each </a:t>
            </a:r>
            <a:r>
              <a:rPr lang="en-GB" sz="1707" u="sng">
                <a:solidFill>
                  <a:schemeClr val="dk1"/>
                </a:solidFill>
                <a:latin typeface="Comic Sans MS"/>
                <a:ea typeface="Comic Sans MS"/>
                <a:cs typeface="Comic Sans MS"/>
                <a:sym typeface="Comic Sans MS"/>
              </a:rPr>
              <a:t>Friday.</a:t>
            </a:r>
            <a:endParaRPr sz="1707" u="sng">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Library membership</a:t>
            </a:r>
            <a:endParaRPr sz="1707">
              <a:solidFill>
                <a:schemeClr val="dk1"/>
              </a:solidFill>
              <a:latin typeface="Comic Sans MS"/>
              <a:ea typeface="Comic Sans MS"/>
              <a:cs typeface="Comic Sans MS"/>
              <a:sym typeface="Comic Sans MS"/>
            </a:endParaRPr>
          </a:p>
          <a:p>
            <a:pPr marL="457200" lvl="0" indent="-337005" algn="l" rtl="0">
              <a:lnSpc>
                <a:spcPct val="115000"/>
              </a:lnSpc>
              <a:spcBef>
                <a:spcPts val="0"/>
              </a:spcBef>
              <a:spcAft>
                <a:spcPts val="0"/>
              </a:spcAft>
              <a:buClr>
                <a:schemeClr val="dk1"/>
              </a:buClr>
              <a:buSzPts val="1707"/>
              <a:buFont typeface="Comic Sans MS"/>
              <a:buChar char="●"/>
            </a:pPr>
            <a:r>
              <a:rPr lang="en-GB" sz="1707">
                <a:solidFill>
                  <a:schemeClr val="dk1"/>
                </a:solidFill>
                <a:latin typeface="Comic Sans MS"/>
                <a:ea typeface="Comic Sans MS"/>
                <a:cs typeface="Comic Sans MS"/>
                <a:sym typeface="Comic Sans MS"/>
              </a:rPr>
              <a:t>Reading for pleasure                                                                                                                                                                                                               </a:t>
            </a:r>
            <a:endParaRPr sz="1707">
              <a:solidFill>
                <a:schemeClr val="dk1"/>
              </a:solidFill>
              <a:latin typeface="Comic Sans MS"/>
              <a:ea typeface="Comic Sans MS"/>
              <a:cs typeface="Comic Sans MS"/>
              <a:sym typeface="Comic Sans MS"/>
            </a:endParaRPr>
          </a:p>
        </p:txBody>
      </p:sp>
      <p:sp>
        <p:nvSpPr>
          <p:cNvPr id="127" name="Google Shape;127;g256c6951695_0_705"/>
          <p:cNvSpPr txBox="1"/>
          <p:nvPr/>
        </p:nvSpPr>
        <p:spPr>
          <a:xfrm>
            <a:off x="8300475" y="289125"/>
            <a:ext cx="60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128" name="Google Shape;128;g256c6951695_0_705"/>
          <p:cNvPicPr preferRelativeResize="0"/>
          <p:nvPr/>
        </p:nvPicPr>
        <p:blipFill rotWithShape="1">
          <a:blip r:embed="rId3">
            <a:alphaModFix/>
          </a:blip>
          <a:srcRect l="-60940" t="100000" r="60940" b="-100000"/>
          <a:stretch/>
        </p:blipFill>
        <p:spPr>
          <a:xfrm>
            <a:off x="2967038" y="2071688"/>
            <a:ext cx="3514725" cy="1304925"/>
          </a:xfrm>
          <a:prstGeom prst="rect">
            <a:avLst/>
          </a:prstGeom>
          <a:noFill/>
          <a:ln>
            <a:noFill/>
          </a:ln>
        </p:spPr>
      </p:pic>
      <p:pic>
        <p:nvPicPr>
          <p:cNvPr id="129" name="Google Shape;129;g256c6951695_0_705"/>
          <p:cNvPicPr preferRelativeResize="0"/>
          <p:nvPr/>
        </p:nvPicPr>
        <p:blipFill>
          <a:blip r:embed="rId3">
            <a:alphaModFix/>
          </a:blip>
          <a:stretch>
            <a:fillRect/>
          </a:stretch>
        </p:blipFill>
        <p:spPr>
          <a:xfrm>
            <a:off x="6199800" y="1580177"/>
            <a:ext cx="2487108" cy="923400"/>
          </a:xfrm>
          <a:prstGeom prst="rect">
            <a:avLst/>
          </a:prstGeom>
          <a:noFill/>
          <a:ln>
            <a:noFill/>
          </a:ln>
        </p:spPr>
      </p:pic>
      <p:sp>
        <p:nvSpPr>
          <p:cNvPr id="130" name="Google Shape;130;g256c6951695_0_705"/>
          <p:cNvSpPr txBox="1"/>
          <p:nvPr/>
        </p:nvSpPr>
        <p:spPr>
          <a:xfrm>
            <a:off x="417300" y="4220100"/>
            <a:ext cx="8520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rgbClr val="0000FF"/>
                </a:solidFill>
                <a:latin typeface="Comic Sans MS"/>
                <a:ea typeface="Comic Sans MS"/>
                <a:cs typeface="Comic Sans MS"/>
                <a:sym typeface="Comic Sans MS"/>
              </a:rPr>
              <a:t>Evidence suggests that there is a positive relationship between reading frequency, reading enjoyment and attainment. </a:t>
            </a:r>
            <a:endParaRPr sz="2100">
              <a:solidFill>
                <a:srgbClr val="0000FF"/>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On-screen Show (16:9)</PresentationFormat>
  <Paragraphs>252</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Comic Sans MS</vt:lpstr>
      <vt:lpstr>Simple Light</vt:lpstr>
      <vt:lpstr>PowerPoint Presentation</vt:lpstr>
      <vt:lpstr>Meet the Year 4 Team…</vt:lpstr>
      <vt:lpstr>Our Curriculum</vt:lpstr>
      <vt:lpstr>PowerPoint Presentation</vt:lpstr>
      <vt:lpstr>The Blossom Code</vt:lpstr>
      <vt:lpstr>Our enquiry approach to learning</vt:lpstr>
      <vt:lpstr>Grow Your Speaking and Listening in Year Four </vt:lpstr>
      <vt:lpstr>Grow Your Reading in Year Four</vt:lpstr>
      <vt:lpstr>Grow Your Reading in Year Four</vt:lpstr>
      <vt:lpstr>Grow Your Reading in Year Four </vt:lpstr>
      <vt:lpstr>Grow Your Writing in Year Four </vt:lpstr>
      <vt:lpstr>Grow Your Maths in Year Four</vt:lpstr>
      <vt:lpstr>Multiplication Tables Check </vt:lpstr>
      <vt:lpstr>Science, Technology, Engineering and Mathematics (STEM)</vt:lpstr>
      <vt:lpstr>Robinwood</vt:lpstr>
      <vt:lpstr>Curriculum support - Meeting individual needs  </vt:lpstr>
      <vt:lpstr>How can I get involved as a parent/carer in Year Four? </vt:lpstr>
      <vt:lpstr>How can I get involved as a parent/carer in Year Four?</vt:lpstr>
      <vt:lpstr>Clubs</vt:lpstr>
      <vt:lpstr>Organised and On Time</vt:lpstr>
      <vt:lpstr>Organised and On Time</vt:lpstr>
      <vt:lpstr>Organised and On Time</vt:lpstr>
      <vt:lpstr>Organised and On Time</vt:lpstr>
      <vt:lpstr>Supporting Mental Health in school</vt:lpstr>
      <vt:lpstr>How can we support you? Parents as Partners</vt:lpstr>
      <vt:lpstr>How to keep in touch…</vt:lpstr>
      <vt:lpstr>Birthday Biscuits</vt:lpstr>
      <vt:lpstr>Websites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Wilkinson</dc:creator>
  <cp:lastModifiedBy>Michael Wilkinson</cp:lastModifiedBy>
  <cp:revision>1</cp:revision>
  <dcterms:modified xsi:type="dcterms:W3CDTF">2023-09-26T20:23:10Z</dcterms:modified>
</cp:coreProperties>
</file>